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82" r:id="rId2"/>
    <p:sldId id="258" r:id="rId3"/>
    <p:sldId id="259" r:id="rId4"/>
    <p:sldId id="400" r:id="rId5"/>
    <p:sldId id="261" r:id="rId6"/>
    <p:sldId id="264" r:id="rId7"/>
    <p:sldId id="407" r:id="rId8"/>
    <p:sldId id="403" r:id="rId9"/>
    <p:sldId id="404" r:id="rId10"/>
    <p:sldId id="405" r:id="rId11"/>
    <p:sldId id="386" r:id="rId12"/>
    <p:sldId id="388" r:id="rId13"/>
    <p:sldId id="391" r:id="rId14"/>
    <p:sldId id="393" r:id="rId15"/>
    <p:sldId id="520" r:id="rId16"/>
    <p:sldId id="883" r:id="rId17"/>
    <p:sldId id="623" r:id="rId18"/>
    <p:sldId id="884" r:id="rId19"/>
    <p:sldId id="885" r:id="rId20"/>
    <p:sldId id="412" r:id="rId21"/>
    <p:sldId id="886" r:id="rId22"/>
    <p:sldId id="887" r:id="rId23"/>
    <p:sldId id="888" r:id="rId24"/>
    <p:sldId id="889" r:id="rId25"/>
    <p:sldId id="890" r:id="rId26"/>
    <p:sldId id="891" r:id="rId27"/>
    <p:sldId id="89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786"/>
    <a:srgbClr val="09B9C0"/>
    <a:srgbClr val="0070AB"/>
    <a:srgbClr val="8DC63F"/>
    <a:srgbClr val="8CC63F"/>
    <a:srgbClr val="C87007"/>
    <a:srgbClr val="67091E"/>
    <a:srgbClr val="475A21"/>
    <a:srgbClr val="59595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4" autoAdjust="0"/>
    <p:restoredTop sz="94650"/>
  </p:normalViewPr>
  <p:slideViewPr>
    <p:cSldViewPr snapToGrid="0">
      <p:cViewPr varScale="1">
        <p:scale>
          <a:sx n="105" d="100"/>
          <a:sy n="105" d="100"/>
        </p:scale>
        <p:origin x="72" y="12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acctnfs01\k\REVENUE\FY2020\Ratable%20Revenue%20Detail\FY20%20Total%20Cloud%20Revenue%20Detail%20-%20Q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kliucocom-my.sharepoint.com/personal/kevin_kliuco_com/Documents/Companies/Covered/AMSWA/02%20-%20Models/2020-03-06%20AMSWA%20Model%20after%20Q3%20'20%2010-Q.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Trebuchet MS" pitchFamily="34" charset="0"/>
              </a:defRPr>
            </a:pPr>
            <a:r>
              <a:rPr lang="en-US" sz="2000" b="1" i="0" u="none" strike="noStrike" baseline="0" dirty="0">
                <a:effectLst/>
                <a:latin typeface="Trebuchet MS" pitchFamily="34" charset="0"/>
              </a:rPr>
              <a:t>Three Business Segments</a:t>
            </a:r>
            <a:endParaRPr lang="en-US" sz="2000" dirty="0">
              <a:latin typeface="Trebuchet MS" pitchFamily="34" charset="0"/>
            </a:endParaRPr>
          </a:p>
        </c:rich>
      </c:tx>
      <c:layout>
        <c:manualLayout>
          <c:xMode val="edge"/>
          <c:yMode val="edge"/>
          <c:x val="0.19752398700043217"/>
          <c:y val="4.9126004117472609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0711336813369624"/>
          <c:w val="1"/>
          <c:h val="0.89288661477562348"/>
        </c:manualLayout>
      </c:layout>
      <c:pie3DChart>
        <c:varyColors val="1"/>
        <c:ser>
          <c:idx val="0"/>
          <c:order val="0"/>
          <c:tx>
            <c:strRef>
              <c:f>Sheet1!$B$1</c:f>
              <c:strCache>
                <c:ptCount val="1"/>
                <c:pt idx="0">
                  <c:v>Sales</c:v>
                </c:pt>
              </c:strCache>
            </c:strRef>
          </c:tx>
          <c:spPr>
            <a:solidFill>
              <a:srgbClr val="00B050"/>
            </a:solidFill>
          </c:spPr>
          <c:dPt>
            <c:idx val="0"/>
            <c:bubble3D val="0"/>
            <c:spPr>
              <a:solidFill>
                <a:srgbClr val="00B0F0"/>
              </a:solidFill>
              <a:effectLst/>
            </c:spPr>
            <c:extLst>
              <c:ext xmlns:c16="http://schemas.microsoft.com/office/drawing/2014/chart" uri="{C3380CC4-5D6E-409C-BE32-E72D297353CC}">
                <c16:uniqueId val="{00000001-0C65-43D3-AF24-19E3CA30643F}"/>
              </c:ext>
            </c:extLst>
          </c:dPt>
          <c:dPt>
            <c:idx val="1"/>
            <c:bubble3D val="0"/>
            <c:explosion val="11"/>
            <c:extLst>
              <c:ext xmlns:c16="http://schemas.microsoft.com/office/drawing/2014/chart" uri="{C3380CC4-5D6E-409C-BE32-E72D297353CC}">
                <c16:uniqueId val="{00000002-0C65-43D3-AF24-19E3CA30643F}"/>
              </c:ext>
            </c:extLst>
          </c:dPt>
          <c:dPt>
            <c:idx val="2"/>
            <c:bubble3D val="0"/>
            <c:explosion val="8"/>
            <c:spPr>
              <a:solidFill>
                <a:srgbClr val="FFC000"/>
              </a:solidFill>
            </c:spPr>
            <c:extLst>
              <c:ext xmlns:c16="http://schemas.microsoft.com/office/drawing/2014/chart" uri="{C3380CC4-5D6E-409C-BE32-E72D297353CC}">
                <c16:uniqueId val="{00000004-0C65-43D3-AF24-19E3CA30643F}"/>
              </c:ext>
            </c:extLst>
          </c:dPt>
          <c:dPt>
            <c:idx val="3"/>
            <c:bubble3D val="0"/>
            <c:explosion val="32"/>
            <c:extLst>
              <c:ext xmlns:c16="http://schemas.microsoft.com/office/drawing/2014/chart" uri="{C3380CC4-5D6E-409C-BE32-E72D297353CC}">
                <c16:uniqueId val="{00000006-0C65-43D3-AF24-19E3CA30643F}"/>
              </c:ext>
            </c:extLst>
          </c:dPt>
          <c:dLbls>
            <c:dLbl>
              <c:idx val="0"/>
              <c:tx>
                <c:rich>
                  <a:bodyPr/>
                  <a:lstStyle/>
                  <a:p>
                    <a:r>
                      <a:rPr lang="en-US" sz="1600" dirty="0">
                        <a:solidFill>
                          <a:schemeClr val="bg1"/>
                        </a:solidFill>
                        <a:effectLst>
                          <a:outerShdw blurRad="38100" dist="38100" dir="2700000" algn="tl">
                            <a:srgbClr val="000000">
                              <a:alpha val="43137"/>
                            </a:srgbClr>
                          </a:outerShdw>
                        </a:effectLst>
                        <a:latin typeface="Trebuchet MS" pitchFamily="34" charset="0"/>
                      </a:rPr>
                      <a:t>82%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C65-43D3-AF24-19E3CA30643F}"/>
                </c:ext>
              </c:extLst>
            </c:dLbl>
            <c:dLbl>
              <c:idx val="1"/>
              <c:tx>
                <c:rich>
                  <a:bodyPr/>
                  <a:lstStyle/>
                  <a:p>
                    <a:r>
                      <a:rPr lang="en-US" dirty="0"/>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C65-43D3-AF24-19E3CA30643F}"/>
                </c:ext>
              </c:extLst>
            </c:dLbl>
            <c:dLbl>
              <c:idx val="2"/>
              <c:layout>
                <c:manualLayout>
                  <c:x val="2.5928022768307985E-2"/>
                  <c:y val="5.5044763546184032E-2"/>
                </c:manualLayout>
              </c:layout>
              <c:tx>
                <c:rich>
                  <a:bodyPr/>
                  <a:lstStyle/>
                  <a:p>
                    <a:r>
                      <a:rPr lang="en-US" dirty="0"/>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C65-43D3-AF24-19E3CA30643F}"/>
                </c:ext>
              </c:extLst>
            </c:dLbl>
            <c:spPr>
              <a:noFill/>
              <a:ln>
                <a:noFill/>
              </a:ln>
              <a:effectLst/>
            </c:spPr>
            <c:txPr>
              <a:bodyPr/>
              <a:lstStyle/>
              <a:p>
                <a:pPr>
                  <a:defRPr sz="1600">
                    <a:solidFill>
                      <a:schemeClr val="tx1"/>
                    </a:solidFill>
                    <a:effectLst>
                      <a:outerShdw blurRad="38100" dist="38100" dir="2700000" algn="tl">
                        <a:srgbClr val="000000">
                          <a:alpha val="43137"/>
                        </a:srgbClr>
                      </a:outerShdw>
                    </a:effectLst>
                    <a:latin typeface="Trebuchet MS"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Supply Chain Management</c:v>
                </c:pt>
                <c:pt idx="1">
                  <c:v>IT Solutions
</c:v>
                </c:pt>
                <c:pt idx="2">
                  <c:v>ERP</c:v>
                </c:pt>
              </c:strCache>
            </c:strRef>
          </c:cat>
          <c:val>
            <c:numRef>
              <c:f>Sheet1!$B$2:$B$4</c:f>
              <c:numCache>
                <c:formatCode>0%</c:formatCode>
                <c:ptCount val="3"/>
                <c:pt idx="0">
                  <c:v>0.82</c:v>
                </c:pt>
                <c:pt idx="1">
                  <c:v>0.16</c:v>
                </c:pt>
                <c:pt idx="2">
                  <c:v>0.02</c:v>
                </c:pt>
              </c:numCache>
            </c:numRef>
          </c:val>
          <c:extLst>
            <c:ext xmlns:c16="http://schemas.microsoft.com/office/drawing/2014/chart" uri="{C3380CC4-5D6E-409C-BE32-E72D297353CC}">
              <c16:uniqueId val="{00000007-0C65-43D3-AF24-19E3CA30643F}"/>
            </c:ext>
          </c:extLst>
        </c:ser>
        <c:dLbls>
          <c:showLegendKey val="0"/>
          <c:showVal val="0"/>
          <c:showCatName val="0"/>
          <c:showSerName val="0"/>
          <c:showPercent val="0"/>
          <c:showBubbleSize val="0"/>
          <c:showLeaderLines val="1"/>
        </c:dLbls>
      </c:pie3DChart>
    </c:plotArea>
    <c:legend>
      <c:legendPos val="l"/>
      <c:layout>
        <c:manualLayout>
          <c:xMode val="edge"/>
          <c:yMode val="edge"/>
          <c:x val="9.0909289627042165E-3"/>
          <c:y val="0.71223809134943927"/>
          <c:w val="0.96020049051539091"/>
          <c:h val="0.26983392573936138"/>
        </c:manualLayout>
      </c:layout>
      <c:overlay val="0"/>
      <c:txPr>
        <a:bodyPr/>
        <a:lstStyle/>
        <a:p>
          <a:pPr>
            <a:defRPr sz="1600">
              <a:latin typeface="Trebuchet MS"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'Investor Presentation'!$B$1</c:f>
              <c:strCache>
                <c:ptCount val="1"/>
                <c:pt idx="0">
                  <c:v>SCM</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Presentation'!$A$2:$A$8</c:f>
              <c:strCache>
                <c:ptCount val="7"/>
                <c:pt idx="0">
                  <c:v>1Q19</c:v>
                </c:pt>
                <c:pt idx="1">
                  <c:v>2Q19</c:v>
                </c:pt>
                <c:pt idx="2">
                  <c:v>3Q19</c:v>
                </c:pt>
                <c:pt idx="3">
                  <c:v>4Q19</c:v>
                </c:pt>
                <c:pt idx="4">
                  <c:v>1Q20</c:v>
                </c:pt>
                <c:pt idx="5">
                  <c:v>2Q20</c:v>
                </c:pt>
                <c:pt idx="6">
                  <c:v>3Q20</c:v>
                </c:pt>
              </c:strCache>
            </c:strRef>
          </c:cat>
          <c:val>
            <c:numRef>
              <c:f>'Investor Presentation'!$B$2:$B$8</c:f>
              <c:numCache>
                <c:formatCode>_(* #,##0.0_);_(* \(#,##0.0\);_(* "-"??_);_(@_)</c:formatCode>
                <c:ptCount val="7"/>
                <c:pt idx="0">
                  <c:v>21.457999999999998</c:v>
                </c:pt>
                <c:pt idx="1">
                  <c:v>22.114000000000001</c:v>
                </c:pt>
                <c:pt idx="2">
                  <c:v>21.494</c:v>
                </c:pt>
                <c:pt idx="3">
                  <c:v>21.23</c:v>
                </c:pt>
                <c:pt idx="4">
                  <c:v>22.347999999999999</c:v>
                </c:pt>
                <c:pt idx="5">
                  <c:v>23.486000000000001</c:v>
                </c:pt>
                <c:pt idx="6">
                  <c:v>25.577999999999999</c:v>
                </c:pt>
              </c:numCache>
            </c:numRef>
          </c:val>
          <c:extLst>
            <c:ext xmlns:c16="http://schemas.microsoft.com/office/drawing/2014/chart" uri="{C3380CC4-5D6E-409C-BE32-E72D297353CC}">
              <c16:uniqueId val="{00000000-9802-3B40-8492-9A9C48D6988B}"/>
            </c:ext>
          </c:extLst>
        </c:ser>
        <c:ser>
          <c:idx val="1"/>
          <c:order val="1"/>
          <c:tx>
            <c:strRef>
              <c:f>'Investor Presentation'!$C$1</c:f>
              <c:strCache>
                <c:ptCount val="1"/>
                <c:pt idx="0">
                  <c:v>TPM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Presentation'!$A$2:$A$8</c:f>
              <c:strCache>
                <c:ptCount val="7"/>
                <c:pt idx="0">
                  <c:v>1Q19</c:v>
                </c:pt>
                <c:pt idx="1">
                  <c:v>2Q19</c:v>
                </c:pt>
                <c:pt idx="2">
                  <c:v>3Q19</c:v>
                </c:pt>
                <c:pt idx="3">
                  <c:v>4Q19</c:v>
                </c:pt>
                <c:pt idx="4">
                  <c:v>1Q20</c:v>
                </c:pt>
                <c:pt idx="5">
                  <c:v>2Q20</c:v>
                </c:pt>
                <c:pt idx="6">
                  <c:v>3Q20</c:v>
                </c:pt>
              </c:strCache>
            </c:strRef>
          </c:cat>
          <c:val>
            <c:numRef>
              <c:f>'Investor Presentation'!$C$2:$C$8</c:f>
              <c:numCache>
                <c:formatCode>_(* #,##0.0_);_(* \(#,##0.0\);_(* "-"??_);_(@_)</c:formatCode>
                <c:ptCount val="7"/>
                <c:pt idx="0">
                  <c:v>5.3570000000000002</c:v>
                </c:pt>
                <c:pt idx="1">
                  <c:v>5.2220000000000004</c:v>
                </c:pt>
                <c:pt idx="2">
                  <c:v>4.9379999999999997</c:v>
                </c:pt>
                <c:pt idx="3">
                  <c:v>4.49</c:v>
                </c:pt>
                <c:pt idx="4">
                  <c:v>4.3780000000000001</c:v>
                </c:pt>
                <c:pt idx="5">
                  <c:v>4.1580000000000004</c:v>
                </c:pt>
                <c:pt idx="6">
                  <c:v>4.4749999999999996</c:v>
                </c:pt>
              </c:numCache>
            </c:numRef>
          </c:val>
          <c:extLst>
            <c:ext xmlns:c16="http://schemas.microsoft.com/office/drawing/2014/chart" uri="{C3380CC4-5D6E-409C-BE32-E72D297353CC}">
              <c16:uniqueId val="{00000001-9802-3B40-8492-9A9C48D6988B}"/>
            </c:ext>
          </c:extLst>
        </c:ser>
        <c:ser>
          <c:idx val="2"/>
          <c:order val="2"/>
          <c:tx>
            <c:strRef>
              <c:f>'Investor Presentation'!$D$1</c:f>
              <c:strCache>
                <c:ptCount val="1"/>
                <c:pt idx="0">
                  <c:v>ERP</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Presentation'!$A$2:$A$8</c:f>
              <c:strCache>
                <c:ptCount val="7"/>
                <c:pt idx="0">
                  <c:v>1Q19</c:v>
                </c:pt>
                <c:pt idx="1">
                  <c:v>2Q19</c:v>
                </c:pt>
                <c:pt idx="2">
                  <c:v>3Q19</c:v>
                </c:pt>
                <c:pt idx="3">
                  <c:v>4Q19</c:v>
                </c:pt>
                <c:pt idx="4">
                  <c:v>1Q20</c:v>
                </c:pt>
                <c:pt idx="5">
                  <c:v>2Q20</c:v>
                </c:pt>
                <c:pt idx="6">
                  <c:v>3Q20</c:v>
                </c:pt>
              </c:strCache>
            </c:strRef>
          </c:cat>
          <c:val>
            <c:numRef>
              <c:f>'Investor Presentation'!$D$2:$D$8</c:f>
              <c:numCache>
                <c:formatCode>_(* #,##0.0_);_(* \(#,##0.0\);_(* "-"??_);_(@_)</c:formatCode>
                <c:ptCount val="7"/>
                <c:pt idx="0">
                  <c:v>0.58399999999999996</c:v>
                </c:pt>
                <c:pt idx="1">
                  <c:v>0.69699999999999995</c:v>
                </c:pt>
                <c:pt idx="2">
                  <c:v>0.57099999999999995</c:v>
                </c:pt>
                <c:pt idx="3">
                  <c:v>0.55100000000000005</c:v>
                </c:pt>
                <c:pt idx="4">
                  <c:v>0.65700000000000003</c:v>
                </c:pt>
                <c:pt idx="5">
                  <c:v>0.56599999999999995</c:v>
                </c:pt>
                <c:pt idx="6">
                  <c:v>0.54700000000000004</c:v>
                </c:pt>
              </c:numCache>
            </c:numRef>
          </c:val>
          <c:extLst>
            <c:ext xmlns:c16="http://schemas.microsoft.com/office/drawing/2014/chart" uri="{C3380CC4-5D6E-409C-BE32-E72D297353CC}">
              <c16:uniqueId val="{00000002-9802-3B40-8492-9A9C48D6988B}"/>
            </c:ext>
          </c:extLst>
        </c:ser>
        <c:ser>
          <c:idx val="3"/>
          <c:order val="3"/>
          <c:tx>
            <c:strRef>
              <c:f>'Investor Presentation'!$E$1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Presentation'!$A$2:$A$8</c:f>
              <c:strCache>
                <c:ptCount val="7"/>
                <c:pt idx="0">
                  <c:v>1Q19</c:v>
                </c:pt>
                <c:pt idx="1">
                  <c:v>2Q19</c:v>
                </c:pt>
                <c:pt idx="2">
                  <c:v>3Q19</c:v>
                </c:pt>
                <c:pt idx="3">
                  <c:v>4Q19</c:v>
                </c:pt>
                <c:pt idx="4">
                  <c:v>1Q20</c:v>
                </c:pt>
                <c:pt idx="5">
                  <c:v>2Q20</c:v>
                </c:pt>
                <c:pt idx="6">
                  <c:v>3Q20</c:v>
                </c:pt>
              </c:strCache>
            </c:strRef>
          </c:cat>
          <c:val>
            <c:numRef>
              <c:f>'Investor Presentation'!$E$2:$E$8</c:f>
              <c:numCache>
                <c:formatCode>_(* #,##0.0_);_(* \(#,##0.0\);_(* "-"??_);_(@_)</c:formatCode>
                <c:ptCount val="7"/>
                <c:pt idx="0">
                  <c:v>27.398999999999997</c:v>
                </c:pt>
                <c:pt idx="1">
                  <c:v>28.033000000000001</c:v>
                </c:pt>
                <c:pt idx="2">
                  <c:v>27.003</c:v>
                </c:pt>
                <c:pt idx="3">
                  <c:v>26.270999999999997</c:v>
                </c:pt>
                <c:pt idx="4">
                  <c:v>27.382999999999999</c:v>
                </c:pt>
                <c:pt idx="5">
                  <c:v>28.21</c:v>
                </c:pt>
                <c:pt idx="6">
                  <c:v>30.599999999999998</c:v>
                </c:pt>
              </c:numCache>
            </c:numRef>
          </c:val>
          <c:extLst>
            <c:ext xmlns:c16="http://schemas.microsoft.com/office/drawing/2014/chart" uri="{C3380CC4-5D6E-409C-BE32-E72D297353CC}">
              <c16:uniqueId val="{00000003-9802-3B40-8492-9A9C48D6988B}"/>
            </c:ext>
          </c:extLst>
        </c:ser>
        <c:dLbls>
          <c:showLegendKey val="0"/>
          <c:showVal val="1"/>
          <c:showCatName val="0"/>
          <c:showSerName val="0"/>
          <c:showPercent val="0"/>
          <c:showBubbleSize val="0"/>
        </c:dLbls>
        <c:gapWidth val="150"/>
        <c:overlap val="100"/>
        <c:axId val="1360792383"/>
        <c:axId val="1360313855"/>
      </c:barChart>
      <c:catAx>
        <c:axId val="1360792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313855"/>
        <c:crosses val="autoZero"/>
        <c:auto val="1"/>
        <c:lblAlgn val="ctr"/>
        <c:lblOffset val="100"/>
        <c:noMultiLvlLbl val="0"/>
      </c:catAx>
      <c:valAx>
        <c:axId val="1360313855"/>
        <c:scaling>
          <c:orientation val="minMax"/>
          <c:max val="35"/>
        </c:scaling>
        <c:delete val="0"/>
        <c:axPos val="l"/>
        <c:majorGridlines>
          <c:spPr>
            <a:ln w="9525" cap="flat" cmpd="sng" algn="ctr">
              <a:noFill/>
              <a:round/>
            </a:ln>
            <a:effectLst/>
          </c:spPr>
        </c:majorGridlines>
        <c:numFmt formatCode="_(* #,##0.0_);_(* \(#,##0.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792383"/>
        <c:crosses val="autoZero"/>
        <c:crossBetween val="between"/>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aseline="0">
                <a:solidFill>
                  <a:schemeClr val="tx2"/>
                </a:solidFill>
                <a:latin typeface="Arial" panose="020B0604020202020204" pitchFamily="34" charset="0"/>
              </a:rPr>
              <a:t>Cloud Services Annual Contract Value (ACV) in $MMs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91041025020924"/>
          <c:y val="0.16572504708097929"/>
          <c:w val="0.74001057455893893"/>
          <c:h val="0.66192960343233931"/>
        </c:manualLayout>
      </c:layout>
      <c:barChart>
        <c:barDir val="col"/>
        <c:grouping val="clustered"/>
        <c:varyColors val="0"/>
        <c:ser>
          <c:idx val="3"/>
          <c:order val="0"/>
          <c:tx>
            <c:strRef>
              <c:f>'[FY20 Total Cloud Revenue Detail - Q4.xlsx]ACV Cumulative Summary'!$A$47</c:f>
              <c:strCache>
                <c:ptCount val="1"/>
                <c:pt idx="0">
                  <c:v>Total</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C43-41C3-9FD7-7E4E8563FFEF}"/>
                </c:ext>
              </c:extLst>
            </c:dLbl>
            <c:dLbl>
              <c:idx val="1"/>
              <c:delete val="1"/>
              <c:extLst>
                <c:ext xmlns:c15="http://schemas.microsoft.com/office/drawing/2012/chart" uri="{CE6537A1-D6FC-4f65-9D91-7224C49458BB}"/>
                <c:ext xmlns:c16="http://schemas.microsoft.com/office/drawing/2014/chart" uri="{C3380CC4-5D6E-409C-BE32-E72D297353CC}">
                  <c16:uniqueId val="{00000001-1C43-41C3-9FD7-7E4E8563FFEF}"/>
                </c:ext>
              </c:extLst>
            </c:dLbl>
            <c:dLbl>
              <c:idx val="2"/>
              <c:delete val="1"/>
              <c:extLst>
                <c:ext xmlns:c15="http://schemas.microsoft.com/office/drawing/2012/chart" uri="{CE6537A1-D6FC-4f65-9D91-7224C49458BB}"/>
                <c:ext xmlns:c16="http://schemas.microsoft.com/office/drawing/2014/chart" uri="{C3380CC4-5D6E-409C-BE32-E72D297353CC}">
                  <c16:uniqueId val="{00000002-1C43-41C3-9FD7-7E4E8563FFEF}"/>
                </c:ext>
              </c:extLst>
            </c:dLbl>
            <c:dLbl>
              <c:idx val="3"/>
              <c:delete val="1"/>
              <c:extLst>
                <c:ext xmlns:c15="http://schemas.microsoft.com/office/drawing/2012/chart" uri="{CE6537A1-D6FC-4f65-9D91-7224C49458BB}"/>
                <c:ext xmlns:c16="http://schemas.microsoft.com/office/drawing/2014/chart" uri="{C3380CC4-5D6E-409C-BE32-E72D297353CC}">
                  <c16:uniqueId val="{00000003-1C43-41C3-9FD7-7E4E8563FFEF}"/>
                </c:ext>
              </c:extLst>
            </c:dLbl>
            <c:dLbl>
              <c:idx val="4"/>
              <c:delete val="1"/>
              <c:extLst>
                <c:ext xmlns:c15="http://schemas.microsoft.com/office/drawing/2012/chart" uri="{CE6537A1-D6FC-4f65-9D91-7224C49458BB}"/>
                <c:ext xmlns:c16="http://schemas.microsoft.com/office/drawing/2014/chart" uri="{C3380CC4-5D6E-409C-BE32-E72D297353CC}">
                  <c16:uniqueId val="{00000004-1C43-41C3-9FD7-7E4E8563FFEF}"/>
                </c:ext>
              </c:extLst>
            </c:dLbl>
            <c:dLbl>
              <c:idx val="5"/>
              <c:delete val="1"/>
              <c:extLst>
                <c:ext xmlns:c15="http://schemas.microsoft.com/office/drawing/2012/chart" uri="{CE6537A1-D6FC-4f65-9D91-7224C49458BB}"/>
                <c:ext xmlns:c16="http://schemas.microsoft.com/office/drawing/2014/chart" uri="{C3380CC4-5D6E-409C-BE32-E72D297353CC}">
                  <c16:uniqueId val="{00000005-1C43-41C3-9FD7-7E4E8563FFEF}"/>
                </c:ext>
              </c:extLst>
            </c:dLbl>
            <c:dLbl>
              <c:idx val="6"/>
              <c:delete val="1"/>
              <c:extLst>
                <c:ext xmlns:c15="http://schemas.microsoft.com/office/drawing/2012/chart" uri="{CE6537A1-D6FC-4f65-9D91-7224C49458BB}"/>
                <c:ext xmlns:c16="http://schemas.microsoft.com/office/drawing/2014/chart" uri="{C3380CC4-5D6E-409C-BE32-E72D297353CC}">
                  <c16:uniqueId val="{00000006-1C43-41C3-9FD7-7E4E8563FFEF}"/>
                </c:ext>
              </c:extLst>
            </c:dLbl>
            <c:dLbl>
              <c:idx val="7"/>
              <c:delete val="1"/>
              <c:extLst>
                <c:ext xmlns:c15="http://schemas.microsoft.com/office/drawing/2012/chart" uri="{CE6537A1-D6FC-4f65-9D91-7224C49458BB}"/>
                <c:ext xmlns:c16="http://schemas.microsoft.com/office/drawing/2014/chart" uri="{C3380CC4-5D6E-409C-BE32-E72D297353CC}">
                  <c16:uniqueId val="{00000007-1C43-41C3-9FD7-7E4E8563FFEF}"/>
                </c:ext>
              </c:extLst>
            </c:dLbl>
            <c:dLbl>
              <c:idx val="8"/>
              <c:delete val="1"/>
              <c:extLst>
                <c:ext xmlns:c15="http://schemas.microsoft.com/office/drawing/2012/chart" uri="{CE6537A1-D6FC-4f65-9D91-7224C49458BB}"/>
                <c:ext xmlns:c16="http://schemas.microsoft.com/office/drawing/2014/chart" uri="{C3380CC4-5D6E-409C-BE32-E72D297353CC}">
                  <c16:uniqueId val="{00000008-1C43-41C3-9FD7-7E4E8563FFEF}"/>
                </c:ext>
              </c:extLst>
            </c:dLbl>
            <c:dLbl>
              <c:idx val="9"/>
              <c:delete val="1"/>
              <c:extLst>
                <c:ext xmlns:c15="http://schemas.microsoft.com/office/drawing/2012/chart" uri="{CE6537A1-D6FC-4f65-9D91-7224C49458BB}"/>
                <c:ext xmlns:c16="http://schemas.microsoft.com/office/drawing/2014/chart" uri="{C3380CC4-5D6E-409C-BE32-E72D297353CC}">
                  <c16:uniqueId val="{00000009-1C43-41C3-9FD7-7E4E8563FFEF}"/>
                </c:ext>
              </c:extLst>
            </c:dLbl>
            <c:dLbl>
              <c:idx val="10"/>
              <c:delete val="1"/>
              <c:extLst>
                <c:ext xmlns:c15="http://schemas.microsoft.com/office/drawing/2012/chart" uri="{CE6537A1-D6FC-4f65-9D91-7224C49458BB}"/>
                <c:ext xmlns:c16="http://schemas.microsoft.com/office/drawing/2014/chart" uri="{C3380CC4-5D6E-409C-BE32-E72D297353CC}">
                  <c16:uniqueId val="{0000000A-1C43-41C3-9FD7-7E4E8563FFEF}"/>
                </c:ext>
              </c:extLst>
            </c:dLbl>
            <c:dLbl>
              <c:idx val="11"/>
              <c:delete val="1"/>
              <c:extLst>
                <c:ext xmlns:c15="http://schemas.microsoft.com/office/drawing/2012/chart" uri="{CE6537A1-D6FC-4f65-9D91-7224C49458BB}"/>
                <c:ext xmlns:c16="http://schemas.microsoft.com/office/drawing/2014/chart" uri="{C3380CC4-5D6E-409C-BE32-E72D297353CC}">
                  <c16:uniqueId val="{0000000B-1C43-41C3-9FD7-7E4E8563FFEF}"/>
                </c:ext>
              </c:extLst>
            </c:dLbl>
            <c:dLbl>
              <c:idx val="12"/>
              <c:delete val="1"/>
              <c:extLst>
                <c:ext xmlns:c15="http://schemas.microsoft.com/office/drawing/2012/chart" uri="{CE6537A1-D6FC-4f65-9D91-7224C49458BB}"/>
                <c:ext xmlns:c16="http://schemas.microsoft.com/office/drawing/2014/chart" uri="{C3380CC4-5D6E-409C-BE32-E72D297353CC}">
                  <c16:uniqueId val="{0000000C-1C43-41C3-9FD7-7E4E8563FFEF}"/>
                </c:ext>
              </c:extLst>
            </c:dLbl>
            <c:dLbl>
              <c:idx val="13"/>
              <c:delete val="1"/>
              <c:extLst>
                <c:ext xmlns:c15="http://schemas.microsoft.com/office/drawing/2012/chart" uri="{CE6537A1-D6FC-4f65-9D91-7224C49458BB}"/>
                <c:ext xmlns:c16="http://schemas.microsoft.com/office/drawing/2014/chart" uri="{C3380CC4-5D6E-409C-BE32-E72D297353CC}">
                  <c16:uniqueId val="{0000000D-1C43-41C3-9FD7-7E4E8563FFEF}"/>
                </c:ext>
              </c:extLst>
            </c:dLbl>
            <c:dLbl>
              <c:idx val="14"/>
              <c:delete val="1"/>
              <c:extLst>
                <c:ext xmlns:c15="http://schemas.microsoft.com/office/drawing/2012/chart" uri="{CE6537A1-D6FC-4f65-9D91-7224C49458BB}"/>
                <c:ext xmlns:c16="http://schemas.microsoft.com/office/drawing/2014/chart" uri="{C3380CC4-5D6E-409C-BE32-E72D297353CC}">
                  <c16:uniqueId val="{0000000E-1C43-41C3-9FD7-7E4E8563FFEF}"/>
                </c:ext>
              </c:extLst>
            </c:dLbl>
            <c:dLbl>
              <c:idx val="15"/>
              <c:layout>
                <c:manualLayout>
                  <c:x val="-1.4796524881317044E-2"/>
                  <c:y val="-7.418481670997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43-41C3-9FD7-7E4E8563FFEF}"/>
                </c:ext>
              </c:extLst>
            </c:dLbl>
            <c:dLbl>
              <c:idx val="16"/>
              <c:delete val="1"/>
              <c:extLst>
                <c:ext xmlns:c15="http://schemas.microsoft.com/office/drawing/2012/chart" uri="{CE6537A1-D6FC-4f65-9D91-7224C49458BB}"/>
                <c:ext xmlns:c16="http://schemas.microsoft.com/office/drawing/2014/chart" uri="{C3380CC4-5D6E-409C-BE32-E72D297353CC}">
                  <c16:uniqueId val="{00000010-1C43-41C3-9FD7-7E4E8563FFEF}"/>
                </c:ext>
              </c:extLst>
            </c:dLbl>
            <c:dLbl>
              <c:idx val="17"/>
              <c:delete val="1"/>
              <c:extLst>
                <c:ext xmlns:c15="http://schemas.microsoft.com/office/drawing/2012/chart" uri="{CE6537A1-D6FC-4f65-9D91-7224C49458BB}"/>
                <c:ext xmlns:c16="http://schemas.microsoft.com/office/drawing/2014/chart" uri="{C3380CC4-5D6E-409C-BE32-E72D297353CC}">
                  <c16:uniqueId val="{00000011-1C43-41C3-9FD7-7E4E8563FFEF}"/>
                </c:ext>
              </c:extLst>
            </c:dLbl>
            <c:dLbl>
              <c:idx val="18"/>
              <c:delete val="1"/>
              <c:extLst>
                <c:ext xmlns:c15="http://schemas.microsoft.com/office/drawing/2012/chart" uri="{CE6537A1-D6FC-4f65-9D91-7224C49458BB}"/>
                <c:ext xmlns:c16="http://schemas.microsoft.com/office/drawing/2014/chart" uri="{C3380CC4-5D6E-409C-BE32-E72D297353CC}">
                  <c16:uniqueId val="{00000012-1C43-41C3-9FD7-7E4E8563FFEF}"/>
                </c:ext>
              </c:extLst>
            </c:dLbl>
            <c:dLbl>
              <c:idx val="19"/>
              <c:layout>
                <c:manualLayout>
                  <c:x val="-1.1205985513925466E-3"/>
                  <c:y val="-5.6865945924810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43-41C3-9FD7-7E4E8563FFEF}"/>
                </c:ext>
              </c:extLst>
            </c:dLbl>
            <c:numFmt formatCode="&quot;$&quot;#,##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'[FY20 Total Cloud Revenue Detail - Q4.xlsx]ACV Cumulative Summary'!$H$2:$AA$2</c:f>
              <c:strCache>
                <c:ptCount val="20"/>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strCache>
            </c:strRef>
          </c:cat>
          <c:val>
            <c:numRef>
              <c:f>'[FY20 Total Cloud Revenue Detail - Q4.xlsx]ACV Cumulative Summary'!$H$37:$AA$37</c:f>
              <c:numCache>
                <c:formatCode>_(* #,##0.0_);_(* \(#,##0.0\);_(* "-"??_);_(@_)</c:formatCode>
                <c:ptCount val="20"/>
                <c:pt idx="0">
                  <c:v>2.9474889716608996</c:v>
                </c:pt>
                <c:pt idx="1">
                  <c:v>3.1119513300000001</c:v>
                </c:pt>
                <c:pt idx="2">
                  <c:v>3.3248198899999997</c:v>
                </c:pt>
                <c:pt idx="3">
                  <c:v>3.8379254801034173</c:v>
                </c:pt>
                <c:pt idx="4">
                  <c:v>4.0119556267700833</c:v>
                </c:pt>
                <c:pt idx="5">
                  <c:v>4.4327087467700839</c:v>
                </c:pt>
                <c:pt idx="6">
                  <c:v>4.8726677468264628</c:v>
                </c:pt>
                <c:pt idx="7">
                  <c:v>6.0930628048058271</c:v>
                </c:pt>
                <c:pt idx="8">
                  <c:v>7.7059527648058275</c:v>
                </c:pt>
                <c:pt idx="9">
                  <c:v>9.9012613914724934</c:v>
                </c:pt>
                <c:pt idx="10">
                  <c:v>10.933921221472493</c:v>
                </c:pt>
                <c:pt idx="11">
                  <c:v>12.65942272636112</c:v>
                </c:pt>
                <c:pt idx="12">
                  <c:v>13.173832407080921</c:v>
                </c:pt>
                <c:pt idx="13">
                  <c:v>14.450062414716266</c:v>
                </c:pt>
                <c:pt idx="14">
                  <c:v>16.146725945441467</c:v>
                </c:pt>
                <c:pt idx="15">
                  <c:v>17.2629478687948</c:v>
                </c:pt>
                <c:pt idx="16">
                  <c:v>20.2460083470428</c:v>
                </c:pt>
                <c:pt idx="17">
                  <c:v>22.401526272480556</c:v>
                </c:pt>
                <c:pt idx="18">
                  <c:v>25.476680222480557</c:v>
                </c:pt>
                <c:pt idx="19">
                  <c:v>26.362159063251333</c:v>
                </c:pt>
              </c:numCache>
            </c:numRef>
          </c:val>
          <c:extLst>
            <c:ext xmlns:c16="http://schemas.microsoft.com/office/drawing/2014/chart" uri="{C3380CC4-5D6E-409C-BE32-E72D297353CC}">
              <c16:uniqueId val="{00000014-1C43-41C3-9FD7-7E4E8563FFEF}"/>
            </c:ext>
          </c:extLst>
        </c:ser>
        <c:dLbls>
          <c:showLegendKey val="0"/>
          <c:showVal val="0"/>
          <c:showCatName val="0"/>
          <c:showSerName val="0"/>
          <c:showPercent val="0"/>
          <c:showBubbleSize val="0"/>
        </c:dLbls>
        <c:gapWidth val="150"/>
        <c:axId val="539261552"/>
        <c:axId val="539274016"/>
      </c:barChart>
      <c:lineChart>
        <c:grouping val="standard"/>
        <c:varyColors val="0"/>
        <c:ser>
          <c:idx val="0"/>
          <c:order val="1"/>
          <c:tx>
            <c:strRef>
              <c:f>'[FY20 Total Cloud Revenue Detail - Q4.xlsx]ACV Cumulative Summary'!$A$40</c:f>
              <c:strCache>
                <c:ptCount val="1"/>
                <c:pt idx="0">
                  <c:v>% of Revenue</c:v>
                </c:pt>
              </c:strCache>
            </c:strRef>
          </c:tx>
          <c:spPr>
            <a:ln w="28575" cap="rnd">
              <a:solidFill>
                <a:schemeClr val="accent1"/>
              </a:solidFill>
              <a:round/>
            </a:ln>
            <a:effectLst/>
          </c:spPr>
          <c:marker>
            <c:symbol val="none"/>
          </c:marker>
          <c:cat>
            <c:strRef>
              <c:f>'[FY20 Total Cloud Revenue Detail - Q4.xlsx]ACV Cumulative Summary'!$H$2:$AA$2</c:f>
              <c:strCache>
                <c:ptCount val="20"/>
                <c:pt idx="0">
                  <c:v>1Q16</c:v>
                </c:pt>
                <c:pt idx="1">
                  <c:v>2Q16</c:v>
                </c:pt>
                <c:pt idx="2">
                  <c:v>3Q16</c:v>
                </c:pt>
                <c:pt idx="3">
                  <c:v>4Q16</c:v>
                </c:pt>
                <c:pt idx="4">
                  <c:v>1Q17</c:v>
                </c:pt>
                <c:pt idx="5">
                  <c:v>2Q17</c:v>
                </c:pt>
                <c:pt idx="6">
                  <c:v>3Q17</c:v>
                </c:pt>
                <c:pt idx="7">
                  <c:v>4Q17</c:v>
                </c:pt>
                <c:pt idx="8">
                  <c:v>1Q18</c:v>
                </c:pt>
                <c:pt idx="9">
                  <c:v>2Q18</c:v>
                </c:pt>
                <c:pt idx="10">
                  <c:v>3Q18</c:v>
                </c:pt>
                <c:pt idx="11">
                  <c:v>4Q18</c:v>
                </c:pt>
                <c:pt idx="12">
                  <c:v>1Q19</c:v>
                </c:pt>
                <c:pt idx="13">
                  <c:v>2Q19</c:v>
                </c:pt>
                <c:pt idx="14">
                  <c:v>3Q19</c:v>
                </c:pt>
                <c:pt idx="15">
                  <c:v>4Q19</c:v>
                </c:pt>
                <c:pt idx="16">
                  <c:v>1Q20</c:v>
                </c:pt>
                <c:pt idx="17">
                  <c:v>2Q20</c:v>
                </c:pt>
                <c:pt idx="18">
                  <c:v>3Q20</c:v>
                </c:pt>
                <c:pt idx="19">
                  <c:v>4Q20</c:v>
                </c:pt>
              </c:strCache>
            </c:strRef>
          </c:cat>
          <c:val>
            <c:numRef>
              <c:f>'[FY20 Total Cloud Revenue Detail - Q4.xlsx]ACV Cumulative Summary'!$H$40:$AA$40</c:f>
              <c:numCache>
                <c:formatCode>0%</c:formatCode>
                <c:ptCount val="20"/>
                <c:pt idx="0">
                  <c:v>2.553441828661809E-2</c:v>
                </c:pt>
                <c:pt idx="1">
                  <c:v>2.6762567337461299E-2</c:v>
                </c:pt>
                <c:pt idx="2">
                  <c:v>3.0677430245432735E-2</c:v>
                </c:pt>
                <c:pt idx="3">
                  <c:v>3.3239678107809909E-2</c:v>
                </c:pt>
                <c:pt idx="4">
                  <c:v>3.6561400747002544E-2</c:v>
                </c:pt>
                <c:pt idx="5">
                  <c:v>4.2384195926433145E-2</c:v>
                </c:pt>
                <c:pt idx="6">
                  <c:v>4.6071137124413436E-2</c:v>
                </c:pt>
                <c:pt idx="7">
                  <c:v>5.7993820954902034E-2</c:v>
                </c:pt>
                <c:pt idx="8">
                  <c:v>7.165395340331239E-2</c:v>
                </c:pt>
                <c:pt idx="9">
                  <c:v>9.3986230317352898E-2</c:v>
                </c:pt>
                <c:pt idx="10">
                  <c:v>9.0762038229841066E-2</c:v>
                </c:pt>
                <c:pt idx="11">
                  <c:v>0.10778012810210734</c:v>
                </c:pt>
                <c:pt idx="12">
                  <c:v>0.12020358778678894</c:v>
                </c:pt>
                <c:pt idx="13">
                  <c:v>0.12886352446467678</c:v>
                </c:pt>
                <c:pt idx="14">
                  <c:v>0.14949011170463899</c:v>
                </c:pt>
                <c:pt idx="15">
                  <c:v>0.16427135228375078</c:v>
                </c:pt>
                <c:pt idx="16">
                  <c:v>0.1848477863837813</c:v>
                </c:pt>
                <c:pt idx="17">
                  <c:v>0.19852720110128791</c:v>
                </c:pt>
                <c:pt idx="18">
                  <c:v>0.20814298028600497</c:v>
                </c:pt>
                <c:pt idx="19">
                  <c:v>0.22513287442142629</c:v>
                </c:pt>
              </c:numCache>
            </c:numRef>
          </c:val>
          <c:smooth val="0"/>
          <c:extLst>
            <c:ext xmlns:c16="http://schemas.microsoft.com/office/drawing/2014/chart" uri="{C3380CC4-5D6E-409C-BE32-E72D297353CC}">
              <c16:uniqueId val="{00000015-1C43-41C3-9FD7-7E4E8563FFEF}"/>
            </c:ext>
          </c:extLst>
        </c:ser>
        <c:dLbls>
          <c:showLegendKey val="0"/>
          <c:showVal val="0"/>
          <c:showCatName val="0"/>
          <c:showSerName val="0"/>
          <c:showPercent val="0"/>
          <c:showBubbleSize val="0"/>
        </c:dLbls>
        <c:marker val="1"/>
        <c:smooth val="0"/>
        <c:axId val="841139520"/>
        <c:axId val="841139192"/>
      </c:lineChart>
      <c:catAx>
        <c:axId val="53926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274016"/>
        <c:crosses val="autoZero"/>
        <c:auto val="1"/>
        <c:lblAlgn val="ctr"/>
        <c:lblOffset val="100"/>
        <c:noMultiLvlLbl val="0"/>
      </c:catAx>
      <c:valAx>
        <c:axId val="539274016"/>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539261552"/>
        <c:crosses val="autoZero"/>
        <c:crossBetween val="between"/>
      </c:valAx>
      <c:valAx>
        <c:axId val="841139192"/>
        <c:scaling>
          <c:orientation val="minMax"/>
          <c:max val="0.2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41139520"/>
        <c:crosses val="max"/>
        <c:crossBetween val="between"/>
      </c:valAx>
      <c:catAx>
        <c:axId val="841139520"/>
        <c:scaling>
          <c:orientation val="minMax"/>
        </c:scaling>
        <c:delete val="1"/>
        <c:axPos val="b"/>
        <c:numFmt formatCode="General" sourceLinked="1"/>
        <c:majorTickMark val="out"/>
        <c:minorTickMark val="none"/>
        <c:tickLblPos val="nextTo"/>
        <c:crossAx val="841139192"/>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a:outerShdw blurRad="50800" dist="50800" dir="5400000" sx="3000" sy="3000" algn="ctr" rotWithShape="0">
              <a:srgbClr val="000000">
                <a:alpha val="43137"/>
              </a:srgbClr>
            </a:outerShdw>
          </a:effectLst>
        </c:spPr>
        <c:txPr>
          <a:bodyPr rot="0" spcFirstLastPara="1" vertOverflow="ellipsis" vert="horz" wrap="square" anchor="ctr" anchorCtr="1"/>
          <a:lstStyle/>
          <a:p>
            <a:pPr rtl="0">
              <a:defRPr sz="900" b="1" i="0" u="none" strike="noStrike" kern="1200" baseline="0">
                <a:ln>
                  <a:noFill/>
                </a:ln>
                <a:solidFill>
                  <a:schemeClr val="tx1">
                    <a:lumMod val="65000"/>
                    <a:lumOff val="35000"/>
                  </a:schemeClr>
                </a:solidFill>
                <a:effectLst>
                  <a:outerShdw blurRad="50800" dist="12700" dir="5400000" algn="ctr" rotWithShape="0">
                    <a:srgbClr val="000000">
                      <a:alpha val="43137"/>
                    </a:srgbClr>
                  </a:outerShdw>
                </a:effectLst>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'Investor Presentation'!$B$28</c:f>
              <c:strCache>
                <c:ptCount val="1"/>
                <c:pt idx="0">
                  <c:v>Recurring</c:v>
                </c:pt>
              </c:strCache>
            </c:strRef>
          </c:tx>
          <c:spPr>
            <a:solidFill>
              <a:srgbClr val="8DC6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Presentation'!$A$29:$A$43</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Presentation'!$B$29:$B$43</c:f>
              <c:numCache>
                <c:formatCode>_(* #,##0.0_);_(* \(#,##0.0\);_(* "-"??_);_(@_)</c:formatCode>
                <c:ptCount val="15"/>
                <c:pt idx="0">
                  <c:v>11.523</c:v>
                </c:pt>
                <c:pt idx="1">
                  <c:v>11.77</c:v>
                </c:pt>
                <c:pt idx="2">
                  <c:v>11.808999999999999</c:v>
                </c:pt>
                <c:pt idx="3">
                  <c:v>11.667999999999999</c:v>
                </c:pt>
                <c:pt idx="4">
                  <c:v>12.446999999999999</c:v>
                </c:pt>
                <c:pt idx="5">
                  <c:v>12.88</c:v>
                </c:pt>
                <c:pt idx="6">
                  <c:v>13.82</c:v>
                </c:pt>
                <c:pt idx="7">
                  <c:v>13.548999999999999</c:v>
                </c:pt>
                <c:pt idx="8">
                  <c:v>14.689</c:v>
                </c:pt>
                <c:pt idx="9">
                  <c:v>14.965</c:v>
                </c:pt>
                <c:pt idx="10">
                  <c:v>15.109</c:v>
                </c:pt>
                <c:pt idx="11">
                  <c:v>14.663</c:v>
                </c:pt>
                <c:pt idx="12">
                  <c:v>15.468</c:v>
                </c:pt>
                <c:pt idx="13">
                  <c:v>16.338000000000001</c:v>
                </c:pt>
                <c:pt idx="14">
                  <c:v>16.597000000000001</c:v>
                </c:pt>
              </c:numCache>
            </c:numRef>
          </c:val>
          <c:extLst>
            <c:ext xmlns:c16="http://schemas.microsoft.com/office/drawing/2014/chart" uri="{C3380CC4-5D6E-409C-BE32-E72D297353CC}">
              <c16:uniqueId val="{00000000-B91F-A64D-B297-285E1C8C0EFE}"/>
            </c:ext>
          </c:extLst>
        </c:ser>
        <c:ser>
          <c:idx val="1"/>
          <c:order val="1"/>
          <c:tx>
            <c:strRef>
              <c:f>'Investor Presentation'!$C$28</c:f>
              <c:strCache>
                <c:ptCount val="1"/>
                <c:pt idx="0">
                  <c:v>Non Recurring</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Presentation'!$A$29:$A$43</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Presentation'!$C$29:$C$43</c:f>
              <c:numCache>
                <c:formatCode>_(* #,##0.0_);_(* \(#,##0.0\);_(* "-"??_);_(@_)</c:formatCode>
                <c:ptCount val="15"/>
                <c:pt idx="0">
                  <c:v>15.91</c:v>
                </c:pt>
                <c:pt idx="1">
                  <c:v>14.623000000000001</c:v>
                </c:pt>
                <c:pt idx="2">
                  <c:v>14.917999999999999</c:v>
                </c:pt>
                <c:pt idx="3">
                  <c:v>14.742999999999999</c:v>
                </c:pt>
                <c:pt idx="4">
                  <c:v>15.363</c:v>
                </c:pt>
                <c:pt idx="5">
                  <c:v>14.814</c:v>
                </c:pt>
                <c:pt idx="6">
                  <c:v>18.594000000000001</c:v>
                </c:pt>
                <c:pt idx="7">
                  <c:v>17.84</c:v>
                </c:pt>
                <c:pt idx="8">
                  <c:v>12.709999999999997</c:v>
                </c:pt>
                <c:pt idx="9">
                  <c:v>13.068000000000001</c:v>
                </c:pt>
                <c:pt idx="10">
                  <c:v>11.894</c:v>
                </c:pt>
                <c:pt idx="11">
                  <c:v>11.607999999999997</c:v>
                </c:pt>
                <c:pt idx="12">
                  <c:v>11.914999999999999</c:v>
                </c:pt>
                <c:pt idx="13">
                  <c:v>11.872</c:v>
                </c:pt>
                <c:pt idx="14">
                  <c:v>14.002999999999997</c:v>
                </c:pt>
              </c:numCache>
            </c:numRef>
          </c:val>
          <c:extLst>
            <c:ext xmlns:c16="http://schemas.microsoft.com/office/drawing/2014/chart" uri="{C3380CC4-5D6E-409C-BE32-E72D297353CC}">
              <c16:uniqueId val="{00000001-B91F-A64D-B297-285E1C8C0EFE}"/>
            </c:ext>
          </c:extLst>
        </c:ser>
        <c:ser>
          <c:idx val="2"/>
          <c:order val="2"/>
          <c:tx>
            <c:strRef>
              <c:f>'Investor Presentation'!$D$28</c:f>
              <c:strCache>
                <c:ptCount val="1"/>
                <c:pt idx="0">
                  <c:v>Total Revenue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Presentation'!$A$29:$A$43</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Presentation'!$D$29:$D$43</c:f>
              <c:numCache>
                <c:formatCode>_(* #,##0.0_);_(* \(#,##0.0\);_(* "-"??_);_(@_)</c:formatCode>
                <c:ptCount val="15"/>
                <c:pt idx="0">
                  <c:v>27.433</c:v>
                </c:pt>
                <c:pt idx="1">
                  <c:v>26.393000000000001</c:v>
                </c:pt>
                <c:pt idx="2">
                  <c:v>26.726999999999997</c:v>
                </c:pt>
                <c:pt idx="3">
                  <c:v>26.410999999999998</c:v>
                </c:pt>
                <c:pt idx="4">
                  <c:v>27.81</c:v>
                </c:pt>
                <c:pt idx="5">
                  <c:v>27.694000000000003</c:v>
                </c:pt>
                <c:pt idx="6">
                  <c:v>32.414000000000001</c:v>
                </c:pt>
                <c:pt idx="7">
                  <c:v>31.388999999999999</c:v>
                </c:pt>
                <c:pt idx="8">
                  <c:v>27.398999999999997</c:v>
                </c:pt>
                <c:pt idx="9">
                  <c:v>28.033000000000001</c:v>
                </c:pt>
                <c:pt idx="10">
                  <c:v>27.003</c:v>
                </c:pt>
                <c:pt idx="11">
                  <c:v>26.270999999999997</c:v>
                </c:pt>
                <c:pt idx="12">
                  <c:v>27.382999999999999</c:v>
                </c:pt>
                <c:pt idx="13">
                  <c:v>28.21</c:v>
                </c:pt>
                <c:pt idx="14">
                  <c:v>30.599999999999998</c:v>
                </c:pt>
              </c:numCache>
            </c:numRef>
          </c:val>
          <c:extLst>
            <c:ext xmlns:c16="http://schemas.microsoft.com/office/drawing/2014/chart" uri="{C3380CC4-5D6E-409C-BE32-E72D297353CC}">
              <c16:uniqueId val="{00000002-B91F-A64D-B297-285E1C8C0EFE}"/>
            </c:ext>
          </c:extLst>
        </c:ser>
        <c:dLbls>
          <c:dLblPos val="ctr"/>
          <c:showLegendKey val="0"/>
          <c:showVal val="1"/>
          <c:showCatName val="0"/>
          <c:showSerName val="0"/>
          <c:showPercent val="0"/>
          <c:showBubbleSize val="0"/>
        </c:dLbls>
        <c:gapWidth val="55"/>
        <c:overlap val="100"/>
        <c:axId val="1395072399"/>
        <c:axId val="1360240463"/>
      </c:barChart>
      <c:catAx>
        <c:axId val="139507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240463"/>
        <c:crosses val="autoZero"/>
        <c:auto val="1"/>
        <c:lblAlgn val="ctr"/>
        <c:lblOffset val="100"/>
        <c:noMultiLvlLbl val="0"/>
      </c:catAx>
      <c:valAx>
        <c:axId val="1360240463"/>
        <c:scaling>
          <c:orientation val="minMax"/>
          <c:max val="35"/>
        </c:scaling>
        <c:delete val="0"/>
        <c:axPos val="l"/>
        <c:majorGridlines>
          <c:spPr>
            <a:ln w="9525" cap="flat" cmpd="sng" algn="ctr">
              <a:noFill/>
              <a:round/>
            </a:ln>
            <a:effectLst/>
          </c:spPr>
        </c:majorGridlines>
        <c:numFmt formatCode="_(* #,##0.0_);_(* \(#,##0.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072399"/>
        <c:crosses val="autoZero"/>
        <c:crossBetween val="between"/>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1"/>
          <c:tx>
            <c:strRef>
              <c:f>'Investor Presentation'!$B$62</c:f>
              <c:strCache>
                <c:ptCount val="1"/>
                <c:pt idx="0">
                  <c:v>Maintenance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Presentation'!$A$63:$A$77</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Presentation'!$B$63:$B$77</c:f>
              <c:numCache>
                <c:formatCode>_(* #,##0.0_);_(* \(#,##0.0\);_(* "-"??_);_(@_)</c:formatCode>
                <c:ptCount val="15"/>
                <c:pt idx="0">
                  <c:v>10.585000000000001</c:v>
                </c:pt>
                <c:pt idx="1">
                  <c:v>10.657</c:v>
                </c:pt>
                <c:pt idx="2">
                  <c:v>10.667</c:v>
                </c:pt>
                <c:pt idx="3">
                  <c:v>10.48</c:v>
                </c:pt>
                <c:pt idx="4">
                  <c:v>10.827999999999999</c:v>
                </c:pt>
                <c:pt idx="5">
                  <c:v>10.839</c:v>
                </c:pt>
                <c:pt idx="6">
                  <c:v>11.236000000000001</c:v>
                </c:pt>
                <c:pt idx="7">
                  <c:v>10.938000000000001</c:v>
                </c:pt>
                <c:pt idx="8">
                  <c:v>11.521000000000001</c:v>
                </c:pt>
                <c:pt idx="9">
                  <c:v>11.624000000000001</c:v>
                </c:pt>
                <c:pt idx="10">
                  <c:v>11.422000000000001</c:v>
                </c:pt>
                <c:pt idx="11">
                  <c:v>10.833</c:v>
                </c:pt>
                <c:pt idx="12">
                  <c:v>11.01</c:v>
                </c:pt>
                <c:pt idx="13">
                  <c:v>10.846</c:v>
                </c:pt>
                <c:pt idx="14">
                  <c:v>10.795</c:v>
                </c:pt>
              </c:numCache>
            </c:numRef>
          </c:val>
          <c:extLst>
            <c:ext xmlns:c16="http://schemas.microsoft.com/office/drawing/2014/chart" uri="{C3380CC4-5D6E-409C-BE32-E72D297353CC}">
              <c16:uniqueId val="{00000000-BF50-1A45-81A2-B1C2863A5A8D}"/>
            </c:ext>
          </c:extLst>
        </c:ser>
        <c:ser>
          <c:idx val="1"/>
          <c:order val="2"/>
          <c:tx>
            <c:strRef>
              <c:f>'Investor Presentation'!$C$62</c:f>
              <c:strCache>
                <c:ptCount val="1"/>
                <c:pt idx="0">
                  <c:v>Subscription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Presentation'!$A$63:$A$77</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Presentation'!$C$63:$C$77</c:f>
              <c:numCache>
                <c:formatCode>_(* #,##0.0_);_(* \(#,##0.0\);_(* "-"??_);_(@_)</c:formatCode>
                <c:ptCount val="15"/>
                <c:pt idx="0">
                  <c:v>0.93799999999999994</c:v>
                </c:pt>
                <c:pt idx="1">
                  <c:v>1.113</c:v>
                </c:pt>
                <c:pt idx="2">
                  <c:v>1.1419999999999999</c:v>
                </c:pt>
                <c:pt idx="3">
                  <c:v>1.1879999999999999</c:v>
                </c:pt>
                <c:pt idx="4">
                  <c:v>1.619</c:v>
                </c:pt>
                <c:pt idx="5">
                  <c:v>2.0409999999999999</c:v>
                </c:pt>
                <c:pt idx="6">
                  <c:v>2.5840000000000001</c:v>
                </c:pt>
                <c:pt idx="7">
                  <c:v>2.6110000000000002</c:v>
                </c:pt>
                <c:pt idx="8">
                  <c:v>3.1680000000000001</c:v>
                </c:pt>
                <c:pt idx="9">
                  <c:v>3.3410000000000002</c:v>
                </c:pt>
                <c:pt idx="10">
                  <c:v>3.6869999999999998</c:v>
                </c:pt>
                <c:pt idx="11">
                  <c:v>3.83</c:v>
                </c:pt>
                <c:pt idx="12">
                  <c:v>4.4580000000000002</c:v>
                </c:pt>
                <c:pt idx="13">
                  <c:v>5.492</c:v>
                </c:pt>
                <c:pt idx="14">
                  <c:v>5.8019999999999996</c:v>
                </c:pt>
              </c:numCache>
            </c:numRef>
          </c:val>
          <c:extLst>
            <c:ext xmlns:c16="http://schemas.microsoft.com/office/drawing/2014/chart" uri="{C3380CC4-5D6E-409C-BE32-E72D297353CC}">
              <c16:uniqueId val="{00000001-BF50-1A45-81A2-B1C2863A5A8D}"/>
            </c:ext>
          </c:extLst>
        </c:ser>
        <c:ser>
          <c:idx val="2"/>
          <c:order val="3"/>
          <c:tx>
            <c:strRef>
              <c:f>'Investor Presentation'!$D$62</c:f>
              <c:strCache>
                <c:ptCount val="1"/>
                <c:pt idx="0">
                  <c:v>Total Recurring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Presentation'!$A$63:$A$77</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Presentation'!$D$63:$D$77</c:f>
              <c:numCache>
                <c:formatCode>_(* #,##0.0_);_(* \(#,##0.0\);_(* "-"??_);_(@_)</c:formatCode>
                <c:ptCount val="15"/>
                <c:pt idx="0">
                  <c:v>11.523000000000001</c:v>
                </c:pt>
                <c:pt idx="1">
                  <c:v>11.77</c:v>
                </c:pt>
                <c:pt idx="2">
                  <c:v>11.808999999999999</c:v>
                </c:pt>
                <c:pt idx="3">
                  <c:v>11.668000000000001</c:v>
                </c:pt>
                <c:pt idx="4">
                  <c:v>12.446999999999999</c:v>
                </c:pt>
                <c:pt idx="5">
                  <c:v>12.88</c:v>
                </c:pt>
                <c:pt idx="6">
                  <c:v>13.82</c:v>
                </c:pt>
                <c:pt idx="7">
                  <c:v>13.549000000000001</c:v>
                </c:pt>
                <c:pt idx="8">
                  <c:v>14.689</c:v>
                </c:pt>
                <c:pt idx="9">
                  <c:v>14.965</c:v>
                </c:pt>
                <c:pt idx="10">
                  <c:v>15.109</c:v>
                </c:pt>
                <c:pt idx="11">
                  <c:v>14.663</c:v>
                </c:pt>
                <c:pt idx="12">
                  <c:v>15.468</c:v>
                </c:pt>
                <c:pt idx="13">
                  <c:v>16.338000000000001</c:v>
                </c:pt>
                <c:pt idx="14">
                  <c:v>16.597000000000001</c:v>
                </c:pt>
              </c:numCache>
            </c:numRef>
          </c:val>
          <c:extLst>
            <c:ext xmlns:c16="http://schemas.microsoft.com/office/drawing/2014/chart" uri="{C3380CC4-5D6E-409C-BE32-E72D297353CC}">
              <c16:uniqueId val="{00000002-BF50-1A45-81A2-B1C2863A5A8D}"/>
            </c:ext>
          </c:extLst>
        </c:ser>
        <c:dLbls>
          <c:showLegendKey val="0"/>
          <c:showVal val="0"/>
          <c:showCatName val="0"/>
          <c:showSerName val="0"/>
          <c:showPercent val="0"/>
          <c:showBubbleSize val="0"/>
        </c:dLbls>
        <c:gapWidth val="150"/>
        <c:overlap val="100"/>
        <c:axId val="1395947951"/>
        <c:axId val="940063055"/>
      </c:barChart>
      <c:barChart>
        <c:barDir val="col"/>
        <c:grouping val="stacked"/>
        <c:varyColors val="0"/>
        <c:ser>
          <c:idx val="3"/>
          <c:order val="0"/>
          <c:tx>
            <c:strRef>
              <c:f>'Investor Presentation'!$E$62</c:f>
              <c:strCache>
                <c:ptCount val="1"/>
                <c:pt idx="0">
                  <c:v>% of Total Revenue</c:v>
                </c:pt>
              </c:strCache>
            </c:strRef>
          </c:tx>
          <c:spPr>
            <a:noFill/>
            <a:ln>
              <a:noFill/>
            </a:ln>
            <a:effectLst/>
          </c:spPr>
          <c:invertIfNegative val="0"/>
          <c:dLbls>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Presentation'!$A$63:$A$77</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Presentation'!$E$63:$E$77</c:f>
              <c:numCache>
                <c:formatCode>0%</c:formatCode>
                <c:ptCount val="15"/>
                <c:pt idx="0">
                  <c:v>0.42004155579047142</c:v>
                </c:pt>
                <c:pt idx="1">
                  <c:v>0.45016446110303682</c:v>
                </c:pt>
                <c:pt idx="2">
                  <c:v>0.44661699633145496</c:v>
                </c:pt>
                <c:pt idx="3">
                  <c:v>0.44422447270235293</c:v>
                </c:pt>
                <c:pt idx="4">
                  <c:v>0.46295469761214014</c:v>
                </c:pt>
                <c:pt idx="5">
                  <c:v>0.48904582906177618</c:v>
                </c:pt>
                <c:pt idx="6">
                  <c:v>0.45887704618653918</c:v>
                </c:pt>
                <c:pt idx="7">
                  <c:v>0.46143105268535239</c:v>
                </c:pt>
                <c:pt idx="8">
                  <c:v>0.53611445673199754</c:v>
                </c:pt>
                <c:pt idx="9">
                  <c:v>0.53383512289087864</c:v>
                </c:pt>
                <c:pt idx="10">
                  <c:v>0.55953042254564311</c:v>
                </c:pt>
                <c:pt idx="11">
                  <c:v>0.55814396102165886</c:v>
                </c:pt>
                <c:pt idx="12">
                  <c:v>0.56487601796735198</c:v>
                </c:pt>
                <c:pt idx="13">
                  <c:v>0.57915632754342439</c:v>
                </c:pt>
                <c:pt idx="14">
                  <c:v>0.54238562091503273</c:v>
                </c:pt>
              </c:numCache>
            </c:numRef>
          </c:val>
          <c:extLst>
            <c:ext xmlns:c16="http://schemas.microsoft.com/office/drawing/2014/chart" uri="{C3380CC4-5D6E-409C-BE32-E72D297353CC}">
              <c16:uniqueId val="{00000003-BF50-1A45-81A2-B1C2863A5A8D}"/>
            </c:ext>
          </c:extLst>
        </c:ser>
        <c:dLbls>
          <c:showLegendKey val="0"/>
          <c:showVal val="0"/>
          <c:showCatName val="0"/>
          <c:showSerName val="0"/>
          <c:showPercent val="0"/>
          <c:showBubbleSize val="0"/>
        </c:dLbls>
        <c:gapWidth val="150"/>
        <c:overlap val="100"/>
        <c:axId val="1450883135"/>
        <c:axId val="1397260767"/>
      </c:barChart>
      <c:catAx>
        <c:axId val="1395947951"/>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063055"/>
        <c:crosses val="autoZero"/>
        <c:auto val="1"/>
        <c:lblAlgn val="ctr"/>
        <c:lblOffset val="100"/>
        <c:noMultiLvlLbl val="0"/>
      </c:catAx>
      <c:valAx>
        <c:axId val="940063055"/>
        <c:scaling>
          <c:orientation val="minMax"/>
          <c:max val="20"/>
        </c:scaling>
        <c:delete val="0"/>
        <c:axPos val="l"/>
        <c:majorGridlines>
          <c:spPr>
            <a:ln w="9525" cap="flat" cmpd="sng" algn="ctr">
              <a:noFill/>
              <a:round/>
            </a:ln>
            <a:effectLst/>
          </c:spPr>
        </c:majorGridlines>
        <c:numFmt formatCode="_(* #,##0.0_);_(* \(#,##0.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947951"/>
        <c:crosses val="autoZero"/>
        <c:crossBetween val="between"/>
      </c:valAx>
      <c:valAx>
        <c:axId val="1397260767"/>
        <c:scaling>
          <c:orientation val="minMax"/>
          <c:max val="0.35000000000000003"/>
          <c:min val="-0.95000000000000007"/>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883135"/>
        <c:crosses val="max"/>
        <c:crossBetween val="between"/>
      </c:valAx>
      <c:catAx>
        <c:axId val="1450883135"/>
        <c:scaling>
          <c:orientation val="minMax"/>
        </c:scaling>
        <c:delete val="1"/>
        <c:axPos val="b"/>
        <c:numFmt formatCode="General" sourceLinked="1"/>
        <c:majorTickMark val="out"/>
        <c:minorTickMark val="none"/>
        <c:tickLblPos val="nextTo"/>
        <c:crossAx val="1397260767"/>
        <c:crosses val="autoZero"/>
        <c:auto val="1"/>
        <c:lblAlgn val="ctr"/>
        <c:lblOffset val="100"/>
        <c:noMultiLvlLbl val="0"/>
      </c:catAx>
      <c:spPr>
        <a:noFill/>
        <a:ln>
          <a:noFill/>
        </a:ln>
        <a:effectLst/>
      </c:spPr>
    </c:plotArea>
    <c:legend>
      <c:legendPos val="r"/>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'Investor Presentation'!$B$10</c:f>
              <c:strCache>
                <c:ptCount val="1"/>
                <c:pt idx="0">
                  <c:v>Maintenance Gross Profit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Presentation'!$A$11:$A$17</c:f>
              <c:strCache>
                <c:ptCount val="7"/>
                <c:pt idx="0">
                  <c:v>1Q19</c:v>
                </c:pt>
                <c:pt idx="1">
                  <c:v>2Q19</c:v>
                </c:pt>
                <c:pt idx="2">
                  <c:v>3Q19</c:v>
                </c:pt>
                <c:pt idx="3">
                  <c:v>4Q19</c:v>
                </c:pt>
                <c:pt idx="4">
                  <c:v>1Q20</c:v>
                </c:pt>
                <c:pt idx="5">
                  <c:v>2Q20</c:v>
                </c:pt>
                <c:pt idx="6">
                  <c:v>3Q20</c:v>
                </c:pt>
              </c:strCache>
            </c:strRef>
          </c:cat>
          <c:val>
            <c:numRef>
              <c:f>'Investor Presentation'!$B$11:$B$17</c:f>
              <c:numCache>
                <c:formatCode>_(* #,##0.0_);_(* \(#,##0.0\);_(* "-"??_);_(@_)</c:formatCode>
                <c:ptCount val="7"/>
                <c:pt idx="0">
                  <c:v>9.3230000000000004</c:v>
                </c:pt>
                <c:pt idx="1">
                  <c:v>9.41</c:v>
                </c:pt>
                <c:pt idx="2">
                  <c:v>9.3919999999999995</c:v>
                </c:pt>
                <c:pt idx="3">
                  <c:v>8.9190000000000005</c:v>
                </c:pt>
                <c:pt idx="4">
                  <c:v>9.1590000000000007</c:v>
                </c:pt>
                <c:pt idx="5">
                  <c:v>8.9819999999999993</c:v>
                </c:pt>
                <c:pt idx="6">
                  <c:v>8.9589999999999996</c:v>
                </c:pt>
              </c:numCache>
            </c:numRef>
          </c:val>
          <c:extLst>
            <c:ext xmlns:c16="http://schemas.microsoft.com/office/drawing/2014/chart" uri="{C3380CC4-5D6E-409C-BE32-E72D297353CC}">
              <c16:uniqueId val="{00000000-1AF1-D646-99DC-DCB427AFA198}"/>
            </c:ext>
          </c:extLst>
        </c:ser>
        <c:ser>
          <c:idx val="1"/>
          <c:order val="1"/>
          <c:tx>
            <c:strRef>
              <c:f>'Investor Presentation'!$C$10</c:f>
              <c:strCache>
                <c:ptCount val="1"/>
                <c:pt idx="0">
                  <c:v>Subscription Gross Profit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Presentation'!$A$11:$A$17</c:f>
              <c:strCache>
                <c:ptCount val="7"/>
                <c:pt idx="0">
                  <c:v>1Q19</c:v>
                </c:pt>
                <c:pt idx="1">
                  <c:v>2Q19</c:v>
                </c:pt>
                <c:pt idx="2">
                  <c:v>3Q19</c:v>
                </c:pt>
                <c:pt idx="3">
                  <c:v>4Q19</c:v>
                </c:pt>
                <c:pt idx="4">
                  <c:v>1Q20</c:v>
                </c:pt>
                <c:pt idx="5">
                  <c:v>2Q20</c:v>
                </c:pt>
                <c:pt idx="6">
                  <c:v>3Q20</c:v>
                </c:pt>
              </c:strCache>
            </c:strRef>
          </c:cat>
          <c:val>
            <c:numRef>
              <c:f>'Investor Presentation'!$C$11:$C$17</c:f>
              <c:numCache>
                <c:formatCode>_(* #,##0.0_);_(* \(#,##0.0\);_(* "-"??_);_(@_)</c:formatCode>
                <c:ptCount val="7"/>
                <c:pt idx="0">
                  <c:v>2.1</c:v>
                </c:pt>
                <c:pt idx="1">
                  <c:v>2.052</c:v>
                </c:pt>
                <c:pt idx="2">
                  <c:v>2.298</c:v>
                </c:pt>
                <c:pt idx="3">
                  <c:v>1.8169999999999999</c:v>
                </c:pt>
                <c:pt idx="4">
                  <c:v>2.3330000000000002</c:v>
                </c:pt>
                <c:pt idx="5">
                  <c:v>2.8820000000000001</c:v>
                </c:pt>
                <c:pt idx="6">
                  <c:v>3.8260000000000001</c:v>
                </c:pt>
              </c:numCache>
            </c:numRef>
          </c:val>
          <c:extLst>
            <c:ext xmlns:c16="http://schemas.microsoft.com/office/drawing/2014/chart" uri="{C3380CC4-5D6E-409C-BE32-E72D297353CC}">
              <c16:uniqueId val="{00000001-1AF1-D646-99DC-DCB427AFA198}"/>
            </c:ext>
          </c:extLst>
        </c:ser>
        <c:ser>
          <c:idx val="2"/>
          <c:order val="2"/>
          <c:tx>
            <c:strRef>
              <c:f>'Investor Presentation'!$D$10</c:f>
              <c:strCache>
                <c:ptCount val="1"/>
                <c:pt idx="0">
                  <c:v>License &amp; Services Gross Profit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Presentation'!$A$11:$A$17</c:f>
              <c:strCache>
                <c:ptCount val="7"/>
                <c:pt idx="0">
                  <c:v>1Q19</c:v>
                </c:pt>
                <c:pt idx="1">
                  <c:v>2Q19</c:v>
                </c:pt>
                <c:pt idx="2">
                  <c:v>3Q19</c:v>
                </c:pt>
                <c:pt idx="3">
                  <c:v>4Q19</c:v>
                </c:pt>
                <c:pt idx="4">
                  <c:v>1Q20</c:v>
                </c:pt>
                <c:pt idx="5">
                  <c:v>2Q20</c:v>
                </c:pt>
                <c:pt idx="6">
                  <c:v>3Q20</c:v>
                </c:pt>
              </c:strCache>
            </c:strRef>
          </c:cat>
          <c:val>
            <c:numRef>
              <c:f>'Investor Presentation'!$D$11:$D$17</c:f>
              <c:numCache>
                <c:formatCode>_(* #,##0.0_);_(* \(#,##0.0\);_(* "-"??_);_(@_)</c:formatCode>
                <c:ptCount val="7"/>
                <c:pt idx="0">
                  <c:v>2.3290000000000002</c:v>
                </c:pt>
                <c:pt idx="1">
                  <c:v>3.2050000000000001</c:v>
                </c:pt>
                <c:pt idx="2">
                  <c:v>2.3490000000000002</c:v>
                </c:pt>
                <c:pt idx="3">
                  <c:v>3.5459999999999998</c:v>
                </c:pt>
                <c:pt idx="4">
                  <c:v>3.13</c:v>
                </c:pt>
                <c:pt idx="5">
                  <c:v>3.3220000000000001</c:v>
                </c:pt>
                <c:pt idx="6">
                  <c:v>4.657</c:v>
                </c:pt>
              </c:numCache>
            </c:numRef>
          </c:val>
          <c:extLst>
            <c:ext xmlns:c16="http://schemas.microsoft.com/office/drawing/2014/chart" uri="{C3380CC4-5D6E-409C-BE32-E72D297353CC}">
              <c16:uniqueId val="{00000002-1AF1-D646-99DC-DCB427AFA198}"/>
            </c:ext>
          </c:extLst>
        </c:ser>
        <c:ser>
          <c:idx val="3"/>
          <c:order val="3"/>
          <c:tx>
            <c:strRef>
              <c:f>'Investor Presentation'!$E$10</c:f>
              <c:strCache>
                <c:ptCount val="1"/>
                <c:pt idx="0">
                  <c:v>Total Gross Profit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Presentation'!$A$11:$A$17</c:f>
              <c:strCache>
                <c:ptCount val="7"/>
                <c:pt idx="0">
                  <c:v>1Q19</c:v>
                </c:pt>
                <c:pt idx="1">
                  <c:v>2Q19</c:v>
                </c:pt>
                <c:pt idx="2">
                  <c:v>3Q19</c:v>
                </c:pt>
                <c:pt idx="3">
                  <c:v>4Q19</c:v>
                </c:pt>
                <c:pt idx="4">
                  <c:v>1Q20</c:v>
                </c:pt>
                <c:pt idx="5">
                  <c:v>2Q20</c:v>
                </c:pt>
                <c:pt idx="6">
                  <c:v>3Q20</c:v>
                </c:pt>
              </c:strCache>
            </c:strRef>
          </c:cat>
          <c:val>
            <c:numRef>
              <c:f>'Investor Presentation'!$E$11:$E$17</c:f>
              <c:numCache>
                <c:formatCode>_(* #,##0.0_);_(* \(#,##0.0\);_(* "-"??_);_(@_)</c:formatCode>
                <c:ptCount val="7"/>
                <c:pt idx="0">
                  <c:v>13.752000000000001</c:v>
                </c:pt>
                <c:pt idx="1">
                  <c:v>14.667</c:v>
                </c:pt>
                <c:pt idx="2">
                  <c:v>14.039</c:v>
                </c:pt>
                <c:pt idx="3">
                  <c:v>14.282</c:v>
                </c:pt>
                <c:pt idx="4">
                  <c:v>14.622</c:v>
                </c:pt>
                <c:pt idx="5">
                  <c:v>15.186</c:v>
                </c:pt>
                <c:pt idx="6">
                  <c:v>17.442</c:v>
                </c:pt>
              </c:numCache>
            </c:numRef>
          </c:val>
          <c:extLst>
            <c:ext xmlns:c16="http://schemas.microsoft.com/office/drawing/2014/chart" uri="{C3380CC4-5D6E-409C-BE32-E72D297353CC}">
              <c16:uniqueId val="{00000003-1AF1-D646-99DC-DCB427AFA198}"/>
            </c:ext>
          </c:extLst>
        </c:ser>
        <c:dLbls>
          <c:dLblPos val="ctr"/>
          <c:showLegendKey val="0"/>
          <c:showVal val="1"/>
          <c:showCatName val="0"/>
          <c:showSerName val="0"/>
          <c:showPercent val="0"/>
          <c:showBubbleSize val="0"/>
        </c:dLbls>
        <c:gapWidth val="150"/>
        <c:overlap val="100"/>
        <c:axId val="1001812511"/>
        <c:axId val="1001814143"/>
      </c:barChart>
      <c:lineChart>
        <c:grouping val="standard"/>
        <c:varyColors val="0"/>
        <c:ser>
          <c:idx val="4"/>
          <c:order val="4"/>
          <c:tx>
            <c:strRef>
              <c:f>'Investor Presentation'!$F$10</c:f>
              <c:strCache>
                <c:ptCount val="1"/>
                <c:pt idx="0">
                  <c:v>Gross margin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Presentation'!$A$11:$A$17</c:f>
              <c:strCache>
                <c:ptCount val="7"/>
                <c:pt idx="0">
                  <c:v>1Q19</c:v>
                </c:pt>
                <c:pt idx="1">
                  <c:v>2Q19</c:v>
                </c:pt>
                <c:pt idx="2">
                  <c:v>3Q19</c:v>
                </c:pt>
                <c:pt idx="3">
                  <c:v>4Q19</c:v>
                </c:pt>
                <c:pt idx="4">
                  <c:v>1Q20</c:v>
                </c:pt>
                <c:pt idx="5">
                  <c:v>2Q20</c:v>
                </c:pt>
                <c:pt idx="6">
                  <c:v>3Q20</c:v>
                </c:pt>
              </c:strCache>
            </c:strRef>
          </c:cat>
          <c:val>
            <c:numRef>
              <c:f>'Investor Presentation'!$F$11:$F$17</c:f>
              <c:numCache>
                <c:formatCode>0.0%</c:formatCode>
                <c:ptCount val="7"/>
                <c:pt idx="0">
                  <c:v>0.50191612832585142</c:v>
                </c:pt>
                <c:pt idx="1">
                  <c:v>0.52320479434951661</c:v>
                </c:pt>
                <c:pt idx="2">
                  <c:v>0.51990519571899418</c:v>
                </c:pt>
                <c:pt idx="3">
                  <c:v>0.54364127745422719</c:v>
                </c:pt>
                <c:pt idx="4">
                  <c:v>0.53398093707774896</c:v>
                </c:pt>
                <c:pt idx="5">
                  <c:v>0.53831974477135769</c:v>
                </c:pt>
                <c:pt idx="6">
                  <c:v>0.57000000000000006</c:v>
                </c:pt>
              </c:numCache>
            </c:numRef>
          </c:val>
          <c:smooth val="0"/>
          <c:extLst>
            <c:ext xmlns:c16="http://schemas.microsoft.com/office/drawing/2014/chart" uri="{C3380CC4-5D6E-409C-BE32-E72D297353CC}">
              <c16:uniqueId val="{00000004-1AF1-D646-99DC-DCB427AFA198}"/>
            </c:ext>
          </c:extLst>
        </c:ser>
        <c:dLbls>
          <c:showLegendKey val="0"/>
          <c:showVal val="0"/>
          <c:showCatName val="0"/>
          <c:showSerName val="0"/>
          <c:showPercent val="0"/>
          <c:showBubbleSize val="0"/>
        </c:dLbls>
        <c:marker val="1"/>
        <c:smooth val="0"/>
        <c:axId val="1394576095"/>
        <c:axId val="1030141103"/>
      </c:lineChart>
      <c:catAx>
        <c:axId val="10018125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814143"/>
        <c:crosses val="autoZero"/>
        <c:auto val="1"/>
        <c:lblAlgn val="ctr"/>
        <c:lblOffset val="100"/>
        <c:noMultiLvlLbl val="0"/>
      </c:catAx>
      <c:valAx>
        <c:axId val="1001814143"/>
        <c:scaling>
          <c:orientation val="minMax"/>
          <c:max val="20"/>
        </c:scaling>
        <c:delete val="0"/>
        <c:axPos val="l"/>
        <c:majorGridlines>
          <c:spPr>
            <a:ln w="9525" cap="flat" cmpd="sng" algn="ctr">
              <a:noFill/>
              <a:round/>
            </a:ln>
            <a:effectLst/>
          </c:spPr>
        </c:majorGridlines>
        <c:numFmt formatCode="_(* #,##0.0_);_(* \(#,##0.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812511"/>
        <c:crosses val="autoZero"/>
        <c:crossBetween val="between"/>
      </c:valAx>
      <c:valAx>
        <c:axId val="1030141103"/>
        <c:scaling>
          <c:orientation val="minMax"/>
          <c:min val="0"/>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4576095"/>
        <c:crosses val="max"/>
        <c:crossBetween val="between"/>
      </c:valAx>
      <c:catAx>
        <c:axId val="1394576095"/>
        <c:scaling>
          <c:orientation val="minMax"/>
        </c:scaling>
        <c:delete val="1"/>
        <c:axPos val="b"/>
        <c:numFmt formatCode="General" sourceLinked="1"/>
        <c:majorTickMark val="out"/>
        <c:minorTickMark val="none"/>
        <c:tickLblPos val="nextTo"/>
        <c:crossAx val="1030141103"/>
        <c:crosses val="autoZero"/>
        <c:auto val="1"/>
        <c:lblAlgn val="ctr"/>
        <c:lblOffset val="100"/>
        <c:noMultiLvlLbl val="0"/>
      </c:cat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'Investor Presentation'!$B$19</c:f>
              <c:strCache>
                <c:ptCount val="1"/>
                <c:pt idx="0">
                  <c:v>Non-GAAP Subscription Gross Profit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Presentation'!$A$20:$A$26</c:f>
              <c:strCache>
                <c:ptCount val="7"/>
                <c:pt idx="0">
                  <c:v>1Q19</c:v>
                </c:pt>
                <c:pt idx="1">
                  <c:v>2Q19</c:v>
                </c:pt>
                <c:pt idx="2">
                  <c:v>3Q19</c:v>
                </c:pt>
                <c:pt idx="3">
                  <c:v>4Q19</c:v>
                </c:pt>
                <c:pt idx="4">
                  <c:v>1Q20</c:v>
                </c:pt>
                <c:pt idx="5">
                  <c:v>2Q20</c:v>
                </c:pt>
                <c:pt idx="6">
                  <c:v>3Q20</c:v>
                </c:pt>
              </c:strCache>
            </c:strRef>
          </c:cat>
          <c:val>
            <c:numRef>
              <c:f>'Investor Presentation'!$B$20:$B$26</c:f>
              <c:numCache>
                <c:formatCode>_(* #,##0.0_);_(* \(#,##0.0\);_(* "-"??_);_(@_)</c:formatCode>
                <c:ptCount val="7"/>
                <c:pt idx="0">
                  <c:v>2.3330000000000002</c:v>
                </c:pt>
                <c:pt idx="1">
                  <c:v>2.3450000000000002</c:v>
                </c:pt>
                <c:pt idx="2">
                  <c:v>2.6739999999999999</c:v>
                </c:pt>
                <c:pt idx="3">
                  <c:v>2.3220000000000001</c:v>
                </c:pt>
                <c:pt idx="4">
                  <c:v>3.0979999999999999</c:v>
                </c:pt>
                <c:pt idx="5">
                  <c:v>4.0359999999999996</c:v>
                </c:pt>
                <c:pt idx="6">
                  <c:v>4.2859999999999996</c:v>
                </c:pt>
              </c:numCache>
            </c:numRef>
          </c:val>
          <c:extLst>
            <c:ext xmlns:c16="http://schemas.microsoft.com/office/drawing/2014/chart" uri="{C3380CC4-5D6E-409C-BE32-E72D297353CC}">
              <c16:uniqueId val="{00000000-271E-504C-B13F-0FE65FAF5688}"/>
            </c:ext>
          </c:extLst>
        </c:ser>
        <c:dLbls>
          <c:showLegendKey val="0"/>
          <c:showVal val="0"/>
          <c:showCatName val="0"/>
          <c:showSerName val="0"/>
          <c:showPercent val="0"/>
          <c:showBubbleSize val="0"/>
        </c:dLbls>
        <c:gapWidth val="150"/>
        <c:axId val="1205322015"/>
        <c:axId val="1033830943"/>
      </c:barChart>
      <c:lineChart>
        <c:grouping val="standard"/>
        <c:varyColors val="0"/>
        <c:ser>
          <c:idx val="1"/>
          <c:order val="1"/>
          <c:tx>
            <c:strRef>
              <c:f>'Investor Presentation'!$C$19</c:f>
              <c:strCache>
                <c:ptCount val="1"/>
                <c:pt idx="0">
                  <c:v>Non-GAAP Subscription Gross Margin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Presentation'!$A$20:$A$26</c:f>
              <c:strCache>
                <c:ptCount val="7"/>
                <c:pt idx="0">
                  <c:v>1Q19</c:v>
                </c:pt>
                <c:pt idx="1">
                  <c:v>2Q19</c:v>
                </c:pt>
                <c:pt idx="2">
                  <c:v>3Q19</c:v>
                </c:pt>
                <c:pt idx="3">
                  <c:v>4Q19</c:v>
                </c:pt>
                <c:pt idx="4">
                  <c:v>1Q20</c:v>
                </c:pt>
                <c:pt idx="5">
                  <c:v>2Q20</c:v>
                </c:pt>
                <c:pt idx="6">
                  <c:v>3Q20</c:v>
                </c:pt>
              </c:strCache>
            </c:strRef>
          </c:cat>
          <c:val>
            <c:numRef>
              <c:f>'Investor Presentation'!$C$20:$C$26</c:f>
              <c:numCache>
                <c:formatCode>0.0%</c:formatCode>
                <c:ptCount val="7"/>
                <c:pt idx="0">
                  <c:v>0.73642676767676774</c:v>
                </c:pt>
                <c:pt idx="1">
                  <c:v>0.7018856629751572</c:v>
                </c:pt>
                <c:pt idx="2">
                  <c:v>0.72525088147545436</c:v>
                </c:pt>
                <c:pt idx="3">
                  <c:v>0.60626631853785906</c:v>
                </c:pt>
                <c:pt idx="4">
                  <c:v>0.69493046209062359</c:v>
                </c:pt>
                <c:pt idx="5">
                  <c:v>0.73488710852148575</c:v>
                </c:pt>
                <c:pt idx="6">
                  <c:v>0.73871078938297141</c:v>
                </c:pt>
              </c:numCache>
            </c:numRef>
          </c:val>
          <c:smooth val="0"/>
          <c:extLst>
            <c:ext xmlns:c16="http://schemas.microsoft.com/office/drawing/2014/chart" uri="{C3380CC4-5D6E-409C-BE32-E72D297353CC}">
              <c16:uniqueId val="{00000001-271E-504C-B13F-0FE65FAF5688}"/>
            </c:ext>
          </c:extLst>
        </c:ser>
        <c:dLbls>
          <c:showLegendKey val="0"/>
          <c:showVal val="0"/>
          <c:showCatName val="0"/>
          <c:showSerName val="0"/>
          <c:showPercent val="0"/>
          <c:showBubbleSize val="0"/>
        </c:dLbls>
        <c:marker val="1"/>
        <c:smooth val="0"/>
        <c:axId val="1422702431"/>
        <c:axId val="1033158383"/>
      </c:lineChart>
      <c:catAx>
        <c:axId val="120532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830943"/>
        <c:crosses val="autoZero"/>
        <c:auto val="1"/>
        <c:lblAlgn val="ctr"/>
        <c:lblOffset val="100"/>
        <c:noMultiLvlLbl val="0"/>
      </c:catAx>
      <c:valAx>
        <c:axId val="1033830943"/>
        <c:scaling>
          <c:orientation val="minMax"/>
          <c:max val="6"/>
        </c:scaling>
        <c:delete val="0"/>
        <c:axPos val="l"/>
        <c:majorGridlines>
          <c:spPr>
            <a:ln w="9525" cap="flat" cmpd="sng" algn="ctr">
              <a:noFill/>
              <a:round/>
            </a:ln>
            <a:effectLst/>
          </c:spPr>
        </c:majorGridlines>
        <c:numFmt formatCode="_(* #,##0.0_);_(* \(#,##0.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5322015"/>
        <c:crosses val="autoZero"/>
        <c:crossBetween val="between"/>
      </c:valAx>
      <c:valAx>
        <c:axId val="1033158383"/>
        <c:scaling>
          <c:orientation val="minMax"/>
          <c:max val="0.9"/>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2702431"/>
        <c:crosses val="max"/>
        <c:crossBetween val="between"/>
      </c:valAx>
      <c:catAx>
        <c:axId val="1422702431"/>
        <c:scaling>
          <c:orientation val="minMax"/>
        </c:scaling>
        <c:delete val="1"/>
        <c:axPos val="b"/>
        <c:numFmt formatCode="General" sourceLinked="1"/>
        <c:majorTickMark val="out"/>
        <c:minorTickMark val="none"/>
        <c:tickLblPos val="nextTo"/>
        <c:crossAx val="10331583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'Investor Presentation'!$B$45</c:f>
              <c:strCache>
                <c:ptCount val="1"/>
                <c:pt idx="0">
                  <c:v>Adjusted EBITDA</c:v>
                </c:pt>
              </c:strCache>
            </c:strRef>
          </c:tx>
          <c:spPr>
            <a:solidFill>
              <a:srgbClr val="0070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Presentation'!$A$46:$A$60</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Presentation'!$B$46:$B$60</c:f>
              <c:numCache>
                <c:formatCode>_(* #,##0.0_);_(* \(#,##0.0\);_(* "-"??_);_(@_)</c:formatCode>
                <c:ptCount val="15"/>
                <c:pt idx="0">
                  <c:v>3.4409999999999998</c:v>
                </c:pt>
                <c:pt idx="1">
                  <c:v>2.734</c:v>
                </c:pt>
                <c:pt idx="2">
                  <c:v>4.79</c:v>
                </c:pt>
                <c:pt idx="3">
                  <c:v>4.7376212666601809</c:v>
                </c:pt>
                <c:pt idx="4">
                  <c:v>5.3230000000000004</c:v>
                </c:pt>
                <c:pt idx="5">
                  <c:v>5.04</c:v>
                </c:pt>
                <c:pt idx="6">
                  <c:v>6.1180000000000003</c:v>
                </c:pt>
                <c:pt idx="7">
                  <c:v>4.5449999999999999</c:v>
                </c:pt>
                <c:pt idx="8">
                  <c:v>2.8039999999999998</c:v>
                </c:pt>
                <c:pt idx="9">
                  <c:v>3.8820000000000001</c:v>
                </c:pt>
                <c:pt idx="10">
                  <c:v>4.556</c:v>
                </c:pt>
                <c:pt idx="11">
                  <c:v>3.5059999999999998</c:v>
                </c:pt>
                <c:pt idx="12">
                  <c:v>3.484</c:v>
                </c:pt>
                <c:pt idx="13">
                  <c:v>3.5289999999999999</c:v>
                </c:pt>
                <c:pt idx="14">
                  <c:v>5.2649999999999997</c:v>
                </c:pt>
              </c:numCache>
            </c:numRef>
          </c:val>
          <c:extLst>
            <c:ext xmlns:c16="http://schemas.microsoft.com/office/drawing/2014/chart" uri="{C3380CC4-5D6E-409C-BE32-E72D297353CC}">
              <c16:uniqueId val="{00000000-19C9-AF48-89EA-3A2B3F6354BB}"/>
            </c:ext>
          </c:extLst>
        </c:ser>
        <c:dLbls>
          <c:showLegendKey val="0"/>
          <c:showVal val="0"/>
          <c:showCatName val="0"/>
          <c:showSerName val="0"/>
          <c:showPercent val="0"/>
          <c:showBubbleSize val="0"/>
        </c:dLbls>
        <c:gapWidth val="219"/>
        <c:overlap val="-27"/>
        <c:axId val="1398070799"/>
        <c:axId val="1395520671"/>
      </c:barChart>
      <c:lineChart>
        <c:grouping val="standard"/>
        <c:varyColors val="0"/>
        <c:ser>
          <c:idx val="1"/>
          <c:order val="1"/>
          <c:tx>
            <c:strRef>
              <c:f>'Investor Presentation'!$C$45</c:f>
              <c:strCache>
                <c:ptCount val="1"/>
                <c:pt idx="0">
                  <c:v>Adjusted EBITDA Margin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Presentation'!$A$46:$A$60</c:f>
              <c:strCache>
                <c:ptCount val="15"/>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strCache>
            </c:strRef>
          </c:cat>
          <c:val>
            <c:numRef>
              <c:f>'Investor Presentation'!$C$46:$C$60</c:f>
              <c:numCache>
                <c:formatCode>0.0%</c:formatCode>
                <c:ptCount val="15"/>
                <c:pt idx="0">
                  <c:v>0.1254328728174097</c:v>
                </c:pt>
                <c:pt idx="1">
                  <c:v>0.10456666411688212</c:v>
                </c:pt>
                <c:pt idx="2">
                  <c:v>0.181158049998109</c:v>
                </c:pt>
                <c:pt idx="3">
                  <c:v>0.180370869818784</c:v>
                </c:pt>
                <c:pt idx="4">
                  <c:v>0.19798408093431527</c:v>
                </c:pt>
                <c:pt idx="5">
                  <c:v>0.19136575919808635</c:v>
                </c:pt>
                <c:pt idx="6">
                  <c:v>0.20314108310920742</c:v>
                </c:pt>
                <c:pt idx="7">
                  <c:v>0.15478663624289071</c:v>
                </c:pt>
                <c:pt idx="8">
                  <c:v>0.10233950144165846</c:v>
                </c:pt>
                <c:pt idx="9">
                  <c:v>0.13847964898512469</c:v>
                </c:pt>
                <c:pt idx="10">
                  <c:v>0.16872199385253489</c:v>
                </c:pt>
                <c:pt idx="11">
                  <c:v>0.13345514064938524</c:v>
                </c:pt>
                <c:pt idx="12">
                  <c:v>0.12723222437278603</c:v>
                </c:pt>
                <c:pt idx="13">
                  <c:v>0.12509748316199928</c:v>
                </c:pt>
                <c:pt idx="14">
                  <c:v>0.17205882352941176</c:v>
                </c:pt>
              </c:numCache>
            </c:numRef>
          </c:val>
          <c:smooth val="0"/>
          <c:extLst>
            <c:ext xmlns:c16="http://schemas.microsoft.com/office/drawing/2014/chart" uri="{C3380CC4-5D6E-409C-BE32-E72D297353CC}">
              <c16:uniqueId val="{00000001-19C9-AF48-89EA-3A2B3F6354BB}"/>
            </c:ext>
          </c:extLst>
        </c:ser>
        <c:dLbls>
          <c:showLegendKey val="0"/>
          <c:showVal val="0"/>
          <c:showCatName val="0"/>
          <c:showSerName val="0"/>
          <c:showPercent val="0"/>
          <c:showBubbleSize val="0"/>
        </c:dLbls>
        <c:marker val="1"/>
        <c:smooth val="0"/>
        <c:axId val="1397882575"/>
        <c:axId val="1395570895"/>
      </c:lineChart>
      <c:catAx>
        <c:axId val="139807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520671"/>
        <c:crosses val="autoZero"/>
        <c:auto val="1"/>
        <c:lblAlgn val="ctr"/>
        <c:lblOffset val="100"/>
        <c:noMultiLvlLbl val="0"/>
      </c:catAx>
      <c:valAx>
        <c:axId val="1395520671"/>
        <c:scaling>
          <c:orientation val="minMax"/>
        </c:scaling>
        <c:delete val="0"/>
        <c:axPos val="l"/>
        <c:majorGridlines>
          <c:spPr>
            <a:ln w="9525" cap="flat" cmpd="sng" algn="ctr">
              <a:noFill/>
              <a:round/>
            </a:ln>
            <a:effectLst/>
          </c:spPr>
        </c:majorGridlines>
        <c:numFmt formatCode="_(* #,##0.0_);_(* \(#,##0.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8070799"/>
        <c:crosses val="autoZero"/>
        <c:crossBetween val="between"/>
      </c:valAx>
      <c:valAx>
        <c:axId val="1395570895"/>
        <c:scaling>
          <c:orientation val="minMax"/>
          <c:max val="0.25"/>
          <c:min val="-0.4"/>
        </c:scaling>
        <c:delete val="0"/>
        <c:axPos val="r"/>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7882575"/>
        <c:crosses val="max"/>
        <c:crossBetween val="between"/>
      </c:valAx>
      <c:catAx>
        <c:axId val="1397882575"/>
        <c:scaling>
          <c:orientation val="minMax"/>
        </c:scaling>
        <c:delete val="1"/>
        <c:axPos val="b"/>
        <c:numFmt formatCode="General" sourceLinked="1"/>
        <c:majorTickMark val="none"/>
        <c:minorTickMark val="none"/>
        <c:tickLblPos val="nextTo"/>
        <c:crossAx val="13955708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'Investor Presentation'!$B$79</c:f>
              <c:strCache>
                <c:ptCount val="1"/>
                <c:pt idx="0">
                  <c:v>Short-term RPO</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Presentation'!$A$80:$A$86</c:f>
              <c:strCache>
                <c:ptCount val="7"/>
                <c:pt idx="0">
                  <c:v>1Q19</c:v>
                </c:pt>
                <c:pt idx="1">
                  <c:v>2Q19</c:v>
                </c:pt>
                <c:pt idx="2">
                  <c:v>3Q19</c:v>
                </c:pt>
                <c:pt idx="3">
                  <c:v>4Q19</c:v>
                </c:pt>
                <c:pt idx="4">
                  <c:v>1Q20</c:v>
                </c:pt>
                <c:pt idx="5">
                  <c:v>2Q20</c:v>
                </c:pt>
                <c:pt idx="6">
                  <c:v>3Q20</c:v>
                </c:pt>
              </c:strCache>
            </c:strRef>
          </c:cat>
          <c:val>
            <c:numRef>
              <c:f>'Investor Presentation'!$B$80:$B$86</c:f>
              <c:numCache>
                <c:formatCode>General</c:formatCode>
                <c:ptCount val="7"/>
                <c:pt idx="0">
                  <c:v>40</c:v>
                </c:pt>
                <c:pt idx="1">
                  <c:v>39</c:v>
                </c:pt>
                <c:pt idx="2">
                  <c:v>42</c:v>
                </c:pt>
                <c:pt idx="3">
                  <c:v>45</c:v>
                </c:pt>
                <c:pt idx="4">
                  <c:v>45</c:v>
                </c:pt>
                <c:pt idx="5">
                  <c:v>45</c:v>
                </c:pt>
                <c:pt idx="6">
                  <c:v>50</c:v>
                </c:pt>
              </c:numCache>
            </c:numRef>
          </c:val>
          <c:extLst>
            <c:ext xmlns:c16="http://schemas.microsoft.com/office/drawing/2014/chart" uri="{C3380CC4-5D6E-409C-BE32-E72D297353CC}">
              <c16:uniqueId val="{00000000-2CA3-5045-A95E-CC9711D2FADC}"/>
            </c:ext>
          </c:extLst>
        </c:ser>
        <c:ser>
          <c:idx val="1"/>
          <c:order val="1"/>
          <c:tx>
            <c:strRef>
              <c:f>'Investor Presentation'!$C$79</c:f>
              <c:strCache>
                <c:ptCount val="1"/>
                <c:pt idx="0">
                  <c:v>Long-term RPO</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Presentation'!$A$80:$A$86</c:f>
              <c:strCache>
                <c:ptCount val="7"/>
                <c:pt idx="0">
                  <c:v>1Q19</c:v>
                </c:pt>
                <c:pt idx="1">
                  <c:v>2Q19</c:v>
                </c:pt>
                <c:pt idx="2">
                  <c:v>3Q19</c:v>
                </c:pt>
                <c:pt idx="3">
                  <c:v>4Q19</c:v>
                </c:pt>
                <c:pt idx="4">
                  <c:v>1Q20</c:v>
                </c:pt>
                <c:pt idx="5">
                  <c:v>2Q20</c:v>
                </c:pt>
                <c:pt idx="6">
                  <c:v>3Q20</c:v>
                </c:pt>
              </c:strCache>
            </c:strRef>
          </c:cat>
          <c:val>
            <c:numRef>
              <c:f>'Investor Presentation'!$C$80:$C$86</c:f>
              <c:numCache>
                <c:formatCode>General</c:formatCode>
                <c:ptCount val="7"/>
                <c:pt idx="0">
                  <c:v>14</c:v>
                </c:pt>
                <c:pt idx="1">
                  <c:v>15</c:v>
                </c:pt>
                <c:pt idx="2">
                  <c:v>17</c:v>
                </c:pt>
                <c:pt idx="3">
                  <c:v>18</c:v>
                </c:pt>
                <c:pt idx="4">
                  <c:v>27</c:v>
                </c:pt>
                <c:pt idx="5">
                  <c:v>30</c:v>
                </c:pt>
                <c:pt idx="6">
                  <c:v>30</c:v>
                </c:pt>
              </c:numCache>
            </c:numRef>
          </c:val>
          <c:extLst>
            <c:ext xmlns:c16="http://schemas.microsoft.com/office/drawing/2014/chart" uri="{C3380CC4-5D6E-409C-BE32-E72D297353CC}">
              <c16:uniqueId val="{00000001-2CA3-5045-A95E-CC9711D2FADC}"/>
            </c:ext>
          </c:extLst>
        </c:ser>
        <c:ser>
          <c:idx val="2"/>
          <c:order val="2"/>
          <c:tx>
            <c:strRef>
              <c:f>'Investor Presentation'!$D$79</c:f>
              <c:strCache>
                <c:ptCount val="1"/>
                <c:pt idx="0">
                  <c:v>Total RPO</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'Investor Presentation'!$A$80:$A$86</c:f>
              <c:strCache>
                <c:ptCount val="7"/>
                <c:pt idx="0">
                  <c:v>1Q19</c:v>
                </c:pt>
                <c:pt idx="1">
                  <c:v>2Q19</c:v>
                </c:pt>
                <c:pt idx="2">
                  <c:v>3Q19</c:v>
                </c:pt>
                <c:pt idx="3">
                  <c:v>4Q19</c:v>
                </c:pt>
                <c:pt idx="4">
                  <c:v>1Q20</c:v>
                </c:pt>
                <c:pt idx="5">
                  <c:v>2Q20</c:v>
                </c:pt>
                <c:pt idx="6">
                  <c:v>3Q20</c:v>
                </c:pt>
              </c:strCache>
            </c:strRef>
          </c:cat>
          <c:val>
            <c:numRef>
              <c:f>'Investor Presentation'!$D$80:$D$86</c:f>
              <c:numCache>
                <c:formatCode>_(* #,##0_);_(* \(#,##0\);_(* "-"??_);_(@_)</c:formatCode>
                <c:ptCount val="7"/>
                <c:pt idx="0">
                  <c:v>54</c:v>
                </c:pt>
                <c:pt idx="1">
                  <c:v>54</c:v>
                </c:pt>
                <c:pt idx="2">
                  <c:v>59</c:v>
                </c:pt>
                <c:pt idx="3">
                  <c:v>62.4</c:v>
                </c:pt>
                <c:pt idx="4">
                  <c:v>72</c:v>
                </c:pt>
                <c:pt idx="5">
                  <c:v>76</c:v>
                </c:pt>
                <c:pt idx="6">
                  <c:v>80</c:v>
                </c:pt>
              </c:numCache>
            </c:numRef>
          </c:val>
          <c:extLst>
            <c:ext xmlns:c16="http://schemas.microsoft.com/office/drawing/2014/chart" uri="{C3380CC4-5D6E-409C-BE32-E72D297353CC}">
              <c16:uniqueId val="{00000002-2CA3-5045-A95E-CC9711D2FADC}"/>
            </c:ext>
          </c:extLst>
        </c:ser>
        <c:dLbls>
          <c:showLegendKey val="0"/>
          <c:showVal val="1"/>
          <c:showCatName val="0"/>
          <c:showSerName val="0"/>
          <c:showPercent val="0"/>
          <c:showBubbleSize val="0"/>
        </c:dLbls>
        <c:gapWidth val="75"/>
        <c:overlap val="100"/>
        <c:axId val="1449496719"/>
        <c:axId val="990057647"/>
      </c:barChart>
      <c:catAx>
        <c:axId val="144949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057647"/>
        <c:crosses val="autoZero"/>
        <c:auto val="1"/>
        <c:lblAlgn val="ctr"/>
        <c:lblOffset val="100"/>
        <c:noMultiLvlLbl val="0"/>
      </c:catAx>
      <c:valAx>
        <c:axId val="990057647"/>
        <c:scaling>
          <c:orientation val="minMax"/>
          <c:max val="9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49671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0.67177</cdr:x>
      <cdr:y>0.11051</cdr:y>
    </cdr:from>
    <cdr:to>
      <cdr:x>0.78293</cdr:x>
      <cdr:y>0.1894</cdr:y>
    </cdr:to>
    <cdr:sp macro="" textlink="">
      <cdr:nvSpPr>
        <cdr:cNvPr id="2" name="TextBox 7"/>
        <cdr:cNvSpPr txBox="1"/>
      </cdr:nvSpPr>
      <cdr:spPr>
        <a:xfrm xmlns:a="http://schemas.openxmlformats.org/drawingml/2006/main">
          <a:off x="7613309" y="655724"/>
          <a:ext cx="1259802" cy="4680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solidFill>
                <a:srgbClr val="FF0000"/>
              </a:solidFill>
            </a:rPr>
            <a:t>+53%</a:t>
          </a:r>
        </a:p>
        <a:p xmlns:a="http://schemas.openxmlformats.org/drawingml/2006/main">
          <a:pPr algn="ctr"/>
          <a:r>
            <a:rPr lang="en-US" sz="1200" b="1" dirty="0">
              <a:solidFill>
                <a:srgbClr val="FF0000"/>
              </a:solidFill>
            </a:rPr>
            <a:t>Y-o-Y</a:t>
          </a:r>
        </a:p>
      </cdr:txBody>
    </cdr:sp>
  </cdr:relSizeAnchor>
  <cdr:relSizeAnchor xmlns:cdr="http://schemas.openxmlformats.org/drawingml/2006/chartDrawing">
    <cdr:from>
      <cdr:x>0.80259</cdr:x>
      <cdr:y>0.10314</cdr:y>
    </cdr:from>
    <cdr:to>
      <cdr:x>0.86264</cdr:x>
      <cdr:y>0.21846</cdr:y>
    </cdr:to>
    <cdr:sp macro="" textlink="">
      <cdr:nvSpPr>
        <cdr:cNvPr id="3" name="Oval 2"/>
        <cdr:cNvSpPr/>
      </cdr:nvSpPr>
      <cdr:spPr>
        <a:xfrm xmlns:a="http://schemas.openxmlformats.org/drawingml/2006/main">
          <a:off x="9095911" y="611969"/>
          <a:ext cx="680560" cy="684253"/>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0.649</cdr:x>
      <cdr:y>0.29272</cdr:y>
    </cdr:from>
    <cdr:to>
      <cdr:x>0.70074</cdr:x>
      <cdr:y>0.39805</cdr:y>
    </cdr:to>
    <cdr:sp macro="" textlink="">
      <cdr:nvSpPr>
        <cdr:cNvPr id="4" name="Oval 3"/>
        <cdr:cNvSpPr/>
      </cdr:nvSpPr>
      <cdr:spPr>
        <a:xfrm xmlns:a="http://schemas.openxmlformats.org/drawingml/2006/main">
          <a:off x="7368065" y="1761085"/>
          <a:ext cx="587401" cy="63369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0.67487</cdr:x>
      <cdr:y>0.1608</cdr:y>
    </cdr:from>
    <cdr:to>
      <cdr:x>0.80259</cdr:x>
      <cdr:y>0.29272</cdr:y>
    </cdr:to>
    <cdr:cxnSp macro="">
      <cdr:nvCxnSpPr>
        <cdr:cNvPr id="5" name="Straight Arrow Connector 4">
          <a:extLst xmlns:a="http://schemas.openxmlformats.org/drawingml/2006/main">
            <a:ext uri="{FF2B5EF4-FFF2-40B4-BE49-F238E27FC236}">
              <a16:creationId xmlns:a16="http://schemas.microsoft.com/office/drawing/2014/main" id="{88EB2679-3F96-4B83-8328-782D09990AE9}"/>
            </a:ext>
          </a:extLst>
        </cdr:cNvPr>
        <cdr:cNvCxnSpPr>
          <a:stCxn xmlns:a="http://schemas.openxmlformats.org/drawingml/2006/main" id="4" idx="0"/>
          <a:endCxn xmlns:a="http://schemas.openxmlformats.org/drawingml/2006/main" id="3" idx="2"/>
        </cdr:cNvCxnSpPr>
      </cdr:nvCxnSpPr>
      <cdr:spPr>
        <a:xfrm xmlns:a="http://schemas.openxmlformats.org/drawingml/2006/main" flipV="1">
          <a:off x="7648457" y="954096"/>
          <a:ext cx="1447454" cy="782763"/>
        </a:xfrm>
        <a:prstGeom xmlns:a="http://schemas.openxmlformats.org/drawingml/2006/main" prst="straightConnector1">
          <a:avLst/>
        </a:prstGeom>
        <a:ln xmlns:a="http://schemas.openxmlformats.org/drawingml/2006/main" w="1905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0.91815</cdr:x>
      <cdr:y>0.39749</cdr:y>
    </cdr:from>
    <cdr:to>
      <cdr:x>0.99874</cdr:x>
      <cdr:y>0.44089</cdr:y>
    </cdr:to>
    <cdr:sp macro="" textlink="">
      <cdr:nvSpPr>
        <cdr:cNvPr id="2" name="TextBox 1">
          <a:extLst xmlns:a="http://schemas.openxmlformats.org/drawingml/2006/main">
            <a:ext uri="{FF2B5EF4-FFF2-40B4-BE49-F238E27FC236}">
              <a16:creationId xmlns:a16="http://schemas.microsoft.com/office/drawing/2014/main" id="{0B1A1DD2-28A7-A647-83CE-558C8FBA129F}"/>
            </a:ext>
          </a:extLst>
        </cdr:cNvPr>
        <cdr:cNvSpPr txBox="1"/>
      </cdr:nvSpPr>
      <cdr:spPr>
        <a:xfrm xmlns:a="http://schemas.openxmlformats.org/drawingml/2006/main">
          <a:off x="9235140" y="1814813"/>
          <a:ext cx="810560" cy="198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solidFill>
                <a:schemeClr val="tx1">
                  <a:lumMod val="65000"/>
                  <a:lumOff val="35000"/>
                </a:schemeClr>
              </a:solidFill>
            </a:rPr>
            <a:t>% of revenue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ADB61C-9B95-4683-8AAA-7637BEA9F847}"/>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E854A5F-59E5-4CDA-BD30-F7F925AA47D6}"/>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r>
              <a:rPr lang="en-US"/>
              <a:t>1/28/2020</a:t>
            </a:r>
          </a:p>
        </p:txBody>
      </p:sp>
      <p:sp>
        <p:nvSpPr>
          <p:cNvPr id="4" name="Footer Placeholder 3">
            <a:extLst>
              <a:ext uri="{FF2B5EF4-FFF2-40B4-BE49-F238E27FC236}">
                <a16:creationId xmlns:a16="http://schemas.microsoft.com/office/drawing/2014/main" id="{8A12DC3F-77C2-460B-BA86-945B816E72A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CABC1E-E135-47D4-AB68-F01FEFE0EAC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4277C3-2A62-49FD-91F9-989B68BD9B28}" type="slidenum">
              <a:rPr lang="en-US" smtClean="0"/>
              <a:t>‹#›</a:t>
            </a:fld>
            <a:endParaRPr lang="en-US"/>
          </a:p>
        </p:txBody>
      </p:sp>
    </p:spTree>
    <p:extLst>
      <p:ext uri="{BB962C8B-B14F-4D97-AF65-F5344CB8AC3E}">
        <p14:creationId xmlns:p14="http://schemas.microsoft.com/office/powerpoint/2010/main" val="2731469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r>
              <a:rPr lang="en-US"/>
              <a:t>1/28/2020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A450B8-D4AF-4BDC-9A1D-5A5DF1E3CF4E}" type="slidenum">
              <a:rPr lang="en-US" smtClean="0"/>
              <a:t>‹#›</a:t>
            </a:fld>
            <a:endParaRPr lang="en-US"/>
          </a:p>
        </p:txBody>
      </p:sp>
    </p:spTree>
    <p:extLst>
      <p:ext uri="{BB962C8B-B14F-4D97-AF65-F5344CB8AC3E}">
        <p14:creationId xmlns:p14="http://schemas.microsoft.com/office/powerpoint/2010/main" val="28398427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E2F814-5AF0-4CF4-8C5C-216ECF434885}" type="slidenum">
              <a:rPr lang="en-US" smtClean="0"/>
              <a:pPr/>
              <a:t>3</a:t>
            </a:fld>
            <a:endParaRPr lang="en-US" dirty="0"/>
          </a:p>
        </p:txBody>
      </p:sp>
      <p:sp>
        <p:nvSpPr>
          <p:cNvPr id="27651" name="Rectangle 2"/>
          <p:cNvSpPr>
            <a:spLocks noGrp="1" noRot="1" noChangeAspect="1" noChangeArrowheads="1" noTextEdit="1"/>
          </p:cNvSpPr>
          <p:nvPr>
            <p:ph type="sldImg"/>
          </p:nvPr>
        </p:nvSpPr>
        <p:spPr>
          <a:xfrm>
            <a:off x="433388" y="708025"/>
            <a:ext cx="6299200" cy="3544888"/>
          </a:xfrm>
          <a:ln/>
        </p:spPr>
      </p:sp>
      <p:sp>
        <p:nvSpPr>
          <p:cNvPr id="27652" name="Rectangle 3"/>
          <p:cNvSpPr>
            <a:spLocks noGrp="1" noChangeArrowheads="1"/>
          </p:cNvSpPr>
          <p:nvPr>
            <p:ph type="body" idx="1"/>
          </p:nvPr>
        </p:nvSpPr>
        <p:spPr>
          <a:noFill/>
          <a:ln/>
        </p:spPr>
        <p:txBody>
          <a:bodyPr/>
          <a:lstStyle/>
          <a:p>
            <a:pPr lvl="2"/>
            <a:endParaRPr lang="en-US" dirty="0"/>
          </a:p>
        </p:txBody>
      </p:sp>
      <p:sp>
        <p:nvSpPr>
          <p:cNvPr id="2" name="Date Placeholder 1">
            <a:extLst>
              <a:ext uri="{FF2B5EF4-FFF2-40B4-BE49-F238E27FC236}">
                <a16:creationId xmlns:a16="http://schemas.microsoft.com/office/drawing/2014/main" id="{71BC4011-09CB-48BA-8A45-9CEB996A3690}"/>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384865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your processes mature and you build comfort, you can adopt more automation</a:t>
            </a:r>
            <a:r>
              <a:rPr lang="en-US" baseline="0" dirty="0"/>
              <a:t> and ultimately drive towards non optional automation eliminating human intervention. This move is necessary for you to evolve to Network Orchestration and become market leaders based on consumer centric demand – understanding individuals current buying preferences even if the consumer is not your direct customer.</a:t>
            </a:r>
          </a:p>
          <a:p>
            <a:endParaRPr lang="en-US" baseline="0" dirty="0"/>
          </a:p>
          <a:p>
            <a:r>
              <a:rPr lang="en-US" dirty="0"/>
              <a:t>We</a:t>
            </a:r>
            <a:r>
              <a:rPr lang="en-US" baseline="0" dirty="0"/>
              <a:t> must build solutions that we trust to perform autonomously, removing steps and speeding time to market. </a:t>
            </a:r>
          </a:p>
          <a:p>
            <a:endParaRPr lang="en-US" baseline="0" dirty="0"/>
          </a:p>
          <a:p>
            <a:pPr defTabSz="931774">
              <a:defRPr/>
            </a:pPr>
            <a:r>
              <a:rPr lang="en-US" dirty="0"/>
              <a:t>The</a:t>
            </a:r>
            <a:r>
              <a:rPr lang="en-US" baseline="0" dirty="0"/>
              <a:t> day is coming when spreadsheets will become as archaic as the type writer. The transition from </a:t>
            </a:r>
            <a:r>
              <a:rPr lang="en-US" dirty="0"/>
              <a:t>S&amp;OP to Continuous Autonomous Planning will be a lot of work. But the prize is huge!</a:t>
            </a:r>
          </a:p>
          <a:p>
            <a:endParaRPr lang="en-US" dirty="0"/>
          </a:p>
        </p:txBody>
      </p:sp>
      <p:sp>
        <p:nvSpPr>
          <p:cNvPr id="4" name="Slide Number Placeholder 3"/>
          <p:cNvSpPr>
            <a:spLocks noGrp="1"/>
          </p:cNvSpPr>
          <p:nvPr>
            <p:ph type="sldNum" sz="quarter" idx="10"/>
          </p:nvPr>
        </p:nvSpPr>
        <p:spPr/>
        <p:txBody>
          <a:bodyPr/>
          <a:lstStyle/>
          <a:p>
            <a:fld id="{8DF447B9-7116-4616-A19C-DAAD5E2096D7}" type="slidenum">
              <a:rPr lang="en-US" smtClean="0"/>
              <a:pPr/>
              <a:t>14</a:t>
            </a:fld>
            <a:endParaRPr lang="en-US" dirty="0"/>
          </a:p>
        </p:txBody>
      </p:sp>
      <p:sp>
        <p:nvSpPr>
          <p:cNvPr id="5" name="Date Placeholder 4">
            <a:extLst>
              <a:ext uri="{FF2B5EF4-FFF2-40B4-BE49-F238E27FC236}">
                <a16:creationId xmlns:a16="http://schemas.microsoft.com/office/drawing/2014/main" id="{8E60ACBD-6853-4438-9CAB-5AD2A1F592F5}"/>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284952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years ago when I joined the company we were a software company. The expectation was to build great software, help our customers implement and leave them alone.</a:t>
            </a:r>
          </a:p>
          <a:p>
            <a:endParaRPr lang="en-US" dirty="0"/>
          </a:p>
          <a:p>
            <a:r>
              <a:rPr lang="en-US" dirty="0"/>
              <a:t>Today we are a cloud company, lifting the challenges of day to day administration and augmenting their staff with robust services to allow for secure and continuous operations.</a:t>
            </a:r>
          </a:p>
          <a:p>
            <a:endParaRPr lang="en-US" dirty="0"/>
          </a:p>
          <a:p>
            <a:r>
              <a:rPr lang="en-US" dirty="0"/>
              <a:t>Tomorrow we will be a service provider – where we administer the solutions that manage the customers supply chain. In doing so they will gain the insights and decide on the strategy – we will manage to model parameters to achieve those objectives and the solution will execute the plan. </a:t>
            </a:r>
          </a:p>
          <a:p>
            <a:endParaRPr lang="en-US" dirty="0"/>
          </a:p>
          <a:p>
            <a:r>
              <a:rPr lang="en-US" dirty="0"/>
              <a:t>Again – this will not be business process outsourcing where we replace their supply chain staff with people on our payroll. The customers supply chain team will gain the insights and decide on the strategy – we will manage to model parameters to achieve those objectives and the solution will execute the plan relentlessly day in and day out across the entire supply chain without data latency or delays due to staff availability or time zone barriers. </a:t>
            </a:r>
          </a:p>
        </p:txBody>
      </p:sp>
      <p:sp>
        <p:nvSpPr>
          <p:cNvPr id="4" name="Slide Number Placeholder 3"/>
          <p:cNvSpPr>
            <a:spLocks noGrp="1"/>
          </p:cNvSpPr>
          <p:nvPr>
            <p:ph type="sldNum" sz="quarter" idx="5"/>
          </p:nvPr>
        </p:nvSpPr>
        <p:spPr/>
        <p:txBody>
          <a:bodyPr/>
          <a:lstStyle/>
          <a:p>
            <a:fld id="{7BEFA087-0E5D-4912-94E6-740861BEC7F2}" type="slidenum">
              <a:rPr lang="en-US" smtClean="0"/>
              <a:t>15</a:t>
            </a:fld>
            <a:endParaRPr lang="en-US"/>
          </a:p>
        </p:txBody>
      </p:sp>
    </p:spTree>
    <p:extLst>
      <p:ext uri="{BB962C8B-B14F-4D97-AF65-F5344CB8AC3E}">
        <p14:creationId xmlns:p14="http://schemas.microsoft.com/office/powerpoint/2010/main" val="159643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3913" y="284163"/>
            <a:ext cx="2130425" cy="11985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EE5D1-DC57-4604-A6CC-70394BEB6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9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Recognized as the </a:t>
            </a:r>
            <a:r>
              <a:rPr lang="en-US" dirty="0" err="1"/>
              <a:t>SCM</a:t>
            </a:r>
            <a:r>
              <a:rPr lang="en-US" dirty="0"/>
              <a:t> Partner delivering the greatest value by:</a:t>
            </a:r>
          </a:p>
          <a:p>
            <a:r>
              <a:rPr lang="en-US" dirty="0"/>
              <a:t>- Prescriptive Industry </a:t>
            </a:r>
            <a:r>
              <a:rPr lang="en-US" dirty="0" err="1"/>
              <a:t>PoV</a:t>
            </a:r>
            <a:endParaRPr lang="en-US" dirty="0"/>
          </a:p>
          <a:p>
            <a:r>
              <a:rPr lang="en-US" dirty="0"/>
              <a:t>- Agile Implementation – 80% value in 20 % time with built in Analytics to continuously measure customer value throughout the relationship lifecycle</a:t>
            </a:r>
          </a:p>
          <a:p>
            <a:pPr marL="171450" indent="-171450">
              <a:buFontTx/>
              <a:buChar char="-"/>
            </a:pPr>
            <a:r>
              <a:rPr lang="en-US" dirty="0"/>
              <a:t>Reduce the Implementation effort by 20% year over year through innovation on self learning systems and process improvement, reducing the time to value in ½ over the next 3 years</a:t>
            </a:r>
          </a:p>
          <a:p>
            <a:pPr marL="171450" indent="-171450">
              <a:buFontTx/>
              <a:buChar char="-"/>
            </a:pPr>
            <a:r>
              <a:rPr lang="en-US" dirty="0"/>
              <a:t>Building metrics into the deployment to have a continuous report card on progress to success</a:t>
            </a:r>
          </a:p>
          <a:p>
            <a:pPr marL="171450" indent="-171450">
              <a:buFontTx/>
              <a:buChar char="-"/>
            </a:pPr>
            <a:r>
              <a:rPr lang="en-US" dirty="0"/>
              <a:t>Transforming the supply chain by delivering a digital decision platform to allow customers realign resources for agile customer response vs siloed supply chain efficiency</a:t>
            </a:r>
          </a:p>
          <a:p>
            <a:pPr marL="0" indent="0">
              <a:buFontTx/>
              <a:buNone/>
            </a:pPr>
            <a:r>
              <a:rPr lang="en-US" dirty="0"/>
              <a:t>We will break the mold and surpass the traditional waterfall implementation approaches of all the big 6 </a:t>
            </a:r>
            <a:r>
              <a:rPr lang="en-US" dirty="0" err="1"/>
              <a:t>SI’s</a:t>
            </a:r>
            <a:r>
              <a:rPr lang="en-US" dirty="0"/>
              <a:t> to become the VALUE PARTNER for supply chain transformation.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447B9-7116-4616-A19C-DAAD5E209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0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D4A450B8-D4AF-4BDC-9A1D-5A5DF1E3CF4E}" type="slidenum">
              <a:rPr lang="en-US" smtClean="0"/>
              <a:t>22</a:t>
            </a:fld>
            <a:endParaRPr lang="en-US"/>
          </a:p>
        </p:txBody>
      </p:sp>
    </p:spTree>
    <p:extLst>
      <p:ext uri="{BB962C8B-B14F-4D97-AF65-F5344CB8AC3E}">
        <p14:creationId xmlns:p14="http://schemas.microsoft.com/office/powerpoint/2010/main" val="106502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D4A450B8-D4AF-4BDC-9A1D-5A5DF1E3CF4E}" type="slidenum">
              <a:rPr lang="en-US" smtClean="0"/>
              <a:t>24</a:t>
            </a:fld>
            <a:endParaRPr lang="en-US"/>
          </a:p>
        </p:txBody>
      </p:sp>
    </p:spTree>
    <p:extLst>
      <p:ext uri="{BB962C8B-B14F-4D97-AF65-F5344CB8AC3E}">
        <p14:creationId xmlns:p14="http://schemas.microsoft.com/office/powerpoint/2010/main" val="217451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Allan</a:t>
            </a:r>
          </a:p>
          <a:p>
            <a:endParaRPr lang="en-US" dirty="0"/>
          </a:p>
          <a:p>
            <a:endParaRPr lang="en-US" baseline="0" dirty="0"/>
          </a:p>
          <a:p>
            <a:r>
              <a:rPr lang="en-US" baseline="0" dirty="0"/>
              <a:t>We’ve … (highlight 1, 2 and that we serve all markets with a single solution)</a:t>
            </a:r>
          </a:p>
          <a:p>
            <a:endParaRPr lang="en-US" baseline="0" dirty="0"/>
          </a:p>
          <a:p>
            <a:r>
              <a:rPr lang="en-US" baseline="0" dirty="0"/>
              <a:t>… and we’ve been investing for the future.</a:t>
            </a:r>
            <a:endParaRPr lang="en-US" dirty="0"/>
          </a:p>
        </p:txBody>
      </p:sp>
      <p:sp>
        <p:nvSpPr>
          <p:cNvPr id="4" name="Slide Number Placeholder 3"/>
          <p:cNvSpPr>
            <a:spLocks noGrp="1"/>
          </p:cNvSpPr>
          <p:nvPr>
            <p:ph type="sldNum" sz="quarter" idx="10"/>
          </p:nvPr>
        </p:nvSpPr>
        <p:spPr/>
        <p:txBody>
          <a:bodyPr/>
          <a:lstStyle/>
          <a:p>
            <a:fld id="{2F6E2FAE-2C70-4E74-BEBF-E83258931715}" type="slidenum">
              <a:rPr lang="en-US" smtClean="0"/>
              <a:pPr/>
              <a:t>5</a:t>
            </a:fld>
            <a:endParaRPr lang="en-US" dirty="0"/>
          </a:p>
        </p:txBody>
      </p:sp>
      <p:sp>
        <p:nvSpPr>
          <p:cNvPr id="5" name="Date Placeholder 4">
            <a:extLst>
              <a:ext uri="{FF2B5EF4-FFF2-40B4-BE49-F238E27FC236}">
                <a16:creationId xmlns:a16="http://schemas.microsoft.com/office/drawing/2014/main" id="{057E1BA9-8ACE-4AA2-89F6-8F761DD05D13}"/>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383718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exciting</a:t>
            </a:r>
            <a:r>
              <a:rPr lang="en-US" baseline="0" dirty="0"/>
              <a:t> news that we are in a growing market.</a:t>
            </a:r>
            <a:endParaRPr lang="en-US" dirty="0"/>
          </a:p>
        </p:txBody>
      </p:sp>
      <p:sp>
        <p:nvSpPr>
          <p:cNvPr id="4" name="Slide Number Placeholder 3"/>
          <p:cNvSpPr>
            <a:spLocks noGrp="1"/>
          </p:cNvSpPr>
          <p:nvPr>
            <p:ph type="sldNum" sz="quarter" idx="10"/>
          </p:nvPr>
        </p:nvSpPr>
        <p:spPr/>
        <p:txBody>
          <a:bodyPr/>
          <a:lstStyle/>
          <a:p>
            <a:fld id="{B83EE5D1-DC57-4604-A6CC-70394BEB65D5}" type="slidenum">
              <a:rPr lang="en-US" smtClean="0"/>
              <a:pPr/>
              <a:t>6</a:t>
            </a:fld>
            <a:endParaRPr lang="en-US" dirty="0"/>
          </a:p>
        </p:txBody>
      </p:sp>
      <p:sp>
        <p:nvSpPr>
          <p:cNvPr id="5" name="Date Placeholder 4">
            <a:extLst>
              <a:ext uri="{FF2B5EF4-FFF2-40B4-BE49-F238E27FC236}">
                <a16:creationId xmlns:a16="http://schemas.microsoft.com/office/drawing/2014/main" id="{FAC4C0DA-6948-403D-B8B7-504C316D9F52}"/>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65954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EB67D3-0913-447B-909C-F98CF504AB81}" type="slidenum">
              <a:rPr lang="en-US" smtClean="0">
                <a:solidFill>
                  <a:srgbClr val="000000"/>
                </a:solidFill>
              </a:rPr>
              <a:pPr/>
              <a:t>7</a:t>
            </a:fld>
            <a:endParaRPr lang="en-US" dirty="0">
              <a:solidFill>
                <a:srgbClr val="000000"/>
              </a:solidFill>
            </a:endParaRPr>
          </a:p>
        </p:txBody>
      </p:sp>
      <p:sp>
        <p:nvSpPr>
          <p:cNvPr id="5" name="Date Placeholder 4">
            <a:extLst>
              <a:ext uri="{FF2B5EF4-FFF2-40B4-BE49-F238E27FC236}">
                <a16:creationId xmlns:a16="http://schemas.microsoft.com/office/drawing/2014/main" id="{A71D79A7-B541-4493-B66F-E1793D37A18D}"/>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248846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639763"/>
            <a:ext cx="4268788" cy="2401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EE5D1-DC57-4604-A6CC-70394BEB65D5}" type="slidenum">
              <a:rPr lang="en-US" smtClean="0"/>
              <a:pPr/>
              <a:t>9</a:t>
            </a:fld>
            <a:endParaRPr lang="en-US" dirty="0"/>
          </a:p>
        </p:txBody>
      </p:sp>
      <p:sp>
        <p:nvSpPr>
          <p:cNvPr id="5" name="Date Placeholder 4">
            <a:extLst>
              <a:ext uri="{FF2B5EF4-FFF2-40B4-BE49-F238E27FC236}">
                <a16:creationId xmlns:a16="http://schemas.microsoft.com/office/drawing/2014/main" id="{3568E99C-69EB-41EF-B9A0-6015047C63E3}"/>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5969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9013" y="288925"/>
            <a:ext cx="2163762" cy="1217613"/>
          </a:xfrm>
        </p:spPr>
      </p:sp>
      <p:sp>
        <p:nvSpPr>
          <p:cNvPr id="3" name="Notes Placeholder 2"/>
          <p:cNvSpPr>
            <a:spLocks noGrp="1"/>
          </p:cNvSpPr>
          <p:nvPr>
            <p:ph type="body" idx="1"/>
          </p:nvPr>
        </p:nvSpPr>
        <p:spPr/>
        <p:txBody>
          <a:bodyPr/>
          <a:lstStyle/>
          <a:p>
            <a:r>
              <a:rPr lang="en-US" b="1" dirty="0"/>
              <a:t>Allan</a:t>
            </a:r>
            <a:endParaRPr lang="en-US" dirty="0"/>
          </a:p>
          <a:p>
            <a:r>
              <a:rPr lang="en-US" dirty="0"/>
              <a:t>Today we operate in a</a:t>
            </a:r>
            <a:r>
              <a:rPr lang="en-US" baseline="0" dirty="0"/>
              <a:t> world of ever increasing complexity. We are </a:t>
            </a:r>
            <a:r>
              <a:rPr lang="en-US" dirty="0"/>
              <a:t>in a 24x7x365 connected world with an information explosion where the amount of data is doubling every 18 months. Some of that</a:t>
            </a:r>
            <a:r>
              <a:rPr lang="en-US" baseline="0" dirty="0"/>
              <a:t> data is structured (like sales or product information) and some of it is unstructured (like customer sentiment, …).</a:t>
            </a:r>
          </a:p>
          <a:p>
            <a:endParaRPr lang="en-US" baseline="0" dirty="0"/>
          </a:p>
          <a:p>
            <a:r>
              <a:rPr lang="en-US" baseline="0" dirty="0"/>
              <a:t>Furthermore, the pressure of the INFORMED customer and the new Omni-channel challenges accelerate and add complexity to your supply chain. There’s a wealth of knowledge that can be extracted from social media that provides insight from customer sentiment.</a:t>
            </a:r>
          </a:p>
          <a:p>
            <a:endParaRPr lang="en-US" baseline="0" dirty="0"/>
          </a:p>
          <a:p>
            <a:r>
              <a:rPr lang="en-US" baseline="0" dirty="0"/>
              <a:t>At the same time we are experiencing a </a:t>
            </a:r>
            <a:r>
              <a:rPr lang="en-US" b="1" baseline="0" dirty="0"/>
              <a:t>shortage of skilled supply chain talent</a:t>
            </a:r>
            <a:r>
              <a:rPr lang="en-US" baseline="0" dirty="0"/>
              <a:t>. The planners of today think differently, want to engage differently, and expect a new role and new experiences in your organization within a few years. </a:t>
            </a:r>
          </a:p>
          <a:p>
            <a:endParaRPr lang="en-US" baseline="0" dirty="0"/>
          </a:p>
          <a:p>
            <a:r>
              <a:rPr lang="en-US" baseline="0" dirty="0"/>
              <a:t>And the speed at which supply chains operate is going faster every day. The number of new product introduction is accelerating. You are facing time to market compression.</a:t>
            </a:r>
          </a:p>
          <a:p>
            <a:endParaRPr lang="en-US" baseline="0" dirty="0"/>
          </a:p>
          <a:p>
            <a:r>
              <a:rPr lang="en-US" baseline="0" dirty="0"/>
              <a:t>We need to help you transform your operations!</a:t>
            </a:r>
            <a:endParaRPr lang="en-US" dirty="0"/>
          </a:p>
        </p:txBody>
      </p:sp>
      <p:sp>
        <p:nvSpPr>
          <p:cNvPr id="4" name="Slide Number Placeholder 3"/>
          <p:cNvSpPr>
            <a:spLocks noGrp="1"/>
          </p:cNvSpPr>
          <p:nvPr>
            <p:ph type="sldNum" sz="quarter" idx="10"/>
          </p:nvPr>
        </p:nvSpPr>
        <p:spPr/>
        <p:txBody>
          <a:bodyPr/>
          <a:lstStyle/>
          <a:p>
            <a:pPr defTabSz="931774">
              <a:defRPr/>
            </a:pPr>
            <a:fld id="{87B7FC64-1EBD-43AF-9C76-16E18D1FE52D}" type="slidenum">
              <a:rPr lang="en-US">
                <a:solidFill>
                  <a:prstClr val="black"/>
                </a:solidFill>
                <a:latin typeface="Segoe UI" panose="020B0502040204020203" pitchFamily="34" charset="0"/>
              </a:rPr>
              <a:pPr defTabSz="931774">
                <a:defRPr/>
              </a:pPr>
              <a:t>10</a:t>
            </a:fld>
            <a:endParaRPr lang="en-US" dirty="0">
              <a:solidFill>
                <a:prstClr val="black"/>
              </a:solidFill>
              <a:latin typeface="Segoe UI" panose="020B0502040204020203" pitchFamily="34" charset="0"/>
            </a:endParaRPr>
          </a:p>
        </p:txBody>
      </p:sp>
      <p:sp>
        <p:nvSpPr>
          <p:cNvPr id="5" name="Date Placeholder 4">
            <a:extLst>
              <a:ext uri="{FF2B5EF4-FFF2-40B4-BE49-F238E27FC236}">
                <a16:creationId xmlns:a16="http://schemas.microsoft.com/office/drawing/2014/main" id="{F19EBA20-08F4-462F-A45D-477651F630FB}"/>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193748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to be successful in the speed driven transformation you have to do 3 things:</a:t>
            </a:r>
          </a:p>
          <a:p>
            <a:endParaRPr lang="en-US" dirty="0"/>
          </a:p>
          <a:p>
            <a:r>
              <a:rPr lang="en-US" dirty="0"/>
              <a:t>Automate by leveraging</a:t>
            </a:r>
            <a:r>
              <a:rPr lang="en-US" baseline="0" dirty="0"/>
              <a:t> Artificial Intelligence</a:t>
            </a:r>
          </a:p>
          <a:p>
            <a:r>
              <a:rPr lang="en-US" baseline="0" dirty="0"/>
              <a:t>Implement a Master Data Management Strategy</a:t>
            </a:r>
          </a:p>
          <a:p>
            <a:r>
              <a:rPr lang="en-US" baseline="0" dirty="0"/>
              <a:t>Organize for Agility</a:t>
            </a:r>
            <a:endParaRPr lang="en-US" dirty="0"/>
          </a:p>
        </p:txBody>
      </p:sp>
      <p:sp>
        <p:nvSpPr>
          <p:cNvPr id="4" name="Slide Number Placeholder 3"/>
          <p:cNvSpPr>
            <a:spLocks noGrp="1"/>
          </p:cNvSpPr>
          <p:nvPr>
            <p:ph type="sldNum" sz="quarter" idx="10"/>
          </p:nvPr>
        </p:nvSpPr>
        <p:spPr/>
        <p:txBody>
          <a:bodyPr/>
          <a:lstStyle/>
          <a:p>
            <a:fld id="{2F6E2FAE-2C70-4E74-BEBF-E83258931715}" type="slidenum">
              <a:rPr lang="en-US" smtClean="0"/>
              <a:pPr/>
              <a:t>11</a:t>
            </a:fld>
            <a:endParaRPr lang="en-US" dirty="0"/>
          </a:p>
        </p:txBody>
      </p:sp>
      <p:sp>
        <p:nvSpPr>
          <p:cNvPr id="5" name="Date Placeholder 4">
            <a:extLst>
              <a:ext uri="{FF2B5EF4-FFF2-40B4-BE49-F238E27FC236}">
                <a16:creationId xmlns:a16="http://schemas.microsoft.com/office/drawing/2014/main" id="{0AE4AE51-D88C-41CF-88B6-8F44764D678D}"/>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314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creating the solution to help</a:t>
            </a:r>
            <a:r>
              <a:rPr lang="en-US" baseline="0" dirty="0"/>
              <a:t> you achieve your 10 x goal. Today we deliver the only </a:t>
            </a:r>
            <a:r>
              <a:rPr lang="en-US" dirty="0"/>
              <a:t>Digital Supply Chain </a:t>
            </a:r>
            <a:r>
              <a:rPr lang="en-US" baseline="0" dirty="0"/>
              <a:t>platform that will allow you to manage the entire planning process from product Concept to Customer availability. This stems from the cumulative efforts across our brands to bring together a single platform for Network Orchestration.</a:t>
            </a:r>
            <a:endParaRPr lang="en-US" dirty="0"/>
          </a:p>
        </p:txBody>
      </p:sp>
      <p:sp>
        <p:nvSpPr>
          <p:cNvPr id="4" name="Slide Number Placeholder 3"/>
          <p:cNvSpPr>
            <a:spLocks noGrp="1"/>
          </p:cNvSpPr>
          <p:nvPr>
            <p:ph type="sldNum" sz="quarter" idx="10"/>
          </p:nvPr>
        </p:nvSpPr>
        <p:spPr/>
        <p:txBody>
          <a:bodyPr/>
          <a:lstStyle/>
          <a:p>
            <a:fld id="{B83EE5D1-DC57-4604-A6CC-70394BEB65D5}" type="slidenum">
              <a:rPr lang="en-US" smtClean="0"/>
              <a:pPr/>
              <a:t>12</a:t>
            </a:fld>
            <a:endParaRPr lang="en-US" dirty="0"/>
          </a:p>
        </p:txBody>
      </p:sp>
      <p:sp>
        <p:nvSpPr>
          <p:cNvPr id="5" name="Date Placeholder 4">
            <a:extLst>
              <a:ext uri="{FF2B5EF4-FFF2-40B4-BE49-F238E27FC236}">
                <a16:creationId xmlns:a16="http://schemas.microsoft.com/office/drawing/2014/main" id="{7F35B15C-04EF-4F07-A5B0-160200A8737B}"/>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147617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next phase is to move to continuous planning with visual cues regarding opportunities or risks with an easy workflow to act on that information. </a:t>
            </a:r>
          </a:p>
          <a:p>
            <a:endParaRPr lang="en-US" baseline="0" dirty="0"/>
          </a:p>
          <a:p>
            <a:r>
              <a:rPr lang="en-US" baseline="0" dirty="0"/>
              <a:t>Once properly aligned, the digital model will provide event driven scenarios derived by the system and presented to the analysts in a way that allows them to quickly make value based decisions that align to your corporate strategy or culture. For example, if demand exceeds supply, how do you want to respond to this opportunity? Do you have priority customers that must be served? Are there more profitable segments that you will serve first or will all channels be trimmed equally? Your analysts are presented with sufficient information to make that call and take action to respond appropriately.</a:t>
            </a:r>
            <a:endParaRPr lang="en-US" dirty="0"/>
          </a:p>
        </p:txBody>
      </p:sp>
      <p:sp>
        <p:nvSpPr>
          <p:cNvPr id="4" name="Slide Number Placeholder 3"/>
          <p:cNvSpPr>
            <a:spLocks noGrp="1"/>
          </p:cNvSpPr>
          <p:nvPr>
            <p:ph type="sldNum" sz="quarter" idx="10"/>
          </p:nvPr>
        </p:nvSpPr>
        <p:spPr/>
        <p:txBody>
          <a:bodyPr/>
          <a:lstStyle/>
          <a:p>
            <a:fld id="{2F6E2FAE-2C70-4E74-BEBF-E83258931715}" type="slidenum">
              <a:rPr lang="en-US" smtClean="0"/>
              <a:pPr/>
              <a:t>13</a:t>
            </a:fld>
            <a:endParaRPr lang="en-US" dirty="0"/>
          </a:p>
        </p:txBody>
      </p:sp>
      <p:sp>
        <p:nvSpPr>
          <p:cNvPr id="5" name="Date Placeholder 4">
            <a:extLst>
              <a:ext uri="{FF2B5EF4-FFF2-40B4-BE49-F238E27FC236}">
                <a16:creationId xmlns:a16="http://schemas.microsoft.com/office/drawing/2014/main" id="{B6DD930D-CBE3-4AF4-A91F-C7033E415676}"/>
              </a:ext>
            </a:extLst>
          </p:cNvPr>
          <p:cNvSpPr>
            <a:spLocks noGrp="1"/>
          </p:cNvSpPr>
          <p:nvPr>
            <p:ph type="dt" idx="1"/>
          </p:nvPr>
        </p:nvSpPr>
        <p:spPr/>
        <p:txBody>
          <a:bodyPr/>
          <a:lstStyle/>
          <a:p>
            <a:r>
              <a:rPr lang="en-US"/>
              <a:t>1/28/2020</a:t>
            </a:r>
          </a:p>
        </p:txBody>
      </p:sp>
    </p:spTree>
    <p:extLst>
      <p:ext uri="{BB962C8B-B14F-4D97-AF65-F5344CB8AC3E}">
        <p14:creationId xmlns:p14="http://schemas.microsoft.com/office/powerpoint/2010/main" val="3816217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svg"/><Relationship Id="rId7" Type="http://schemas.openxmlformats.org/officeDocument/2006/relationships/image" Target="../media/image9.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FA08B8-A636-40A3-B22B-02AA5F390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1" y="-5400"/>
            <a:ext cx="12217163" cy="6868800"/>
          </a:xfrm>
          <a:prstGeom prst="rect">
            <a:avLst/>
          </a:prstGeom>
        </p:spPr>
      </p:pic>
      <p:sp>
        <p:nvSpPr>
          <p:cNvPr id="20" name="Rectangle 19">
            <a:extLst>
              <a:ext uri="{FF2B5EF4-FFF2-40B4-BE49-F238E27FC236}">
                <a16:creationId xmlns:a16="http://schemas.microsoft.com/office/drawing/2014/main" id="{892898E7-5D4D-442A-8DCA-5E24703C0B50}"/>
              </a:ext>
            </a:extLst>
          </p:cNvPr>
          <p:cNvSpPr/>
          <p:nvPr userDrawn="1"/>
        </p:nvSpPr>
        <p:spPr>
          <a:xfrm>
            <a:off x="302142" y="6355772"/>
            <a:ext cx="1667444"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Proprietary &amp; Confidential</a:t>
            </a:r>
          </a:p>
        </p:txBody>
      </p:sp>
      <p:sp>
        <p:nvSpPr>
          <p:cNvPr id="22" name="Picture Placeholder 21">
            <a:extLst>
              <a:ext uri="{FF2B5EF4-FFF2-40B4-BE49-F238E27FC236}">
                <a16:creationId xmlns:a16="http://schemas.microsoft.com/office/drawing/2014/main" id="{026577CF-5B17-44B5-BB71-2C38EA3B2447}"/>
              </a:ext>
            </a:extLst>
          </p:cNvPr>
          <p:cNvSpPr>
            <a:spLocks noGrp="1"/>
          </p:cNvSpPr>
          <p:nvPr>
            <p:ph type="pic" sz="quarter" idx="11" hasCustomPrompt="1"/>
          </p:nvPr>
        </p:nvSpPr>
        <p:spPr>
          <a:xfrm>
            <a:off x="4177383" y="5253038"/>
            <a:ext cx="3837233" cy="449262"/>
          </a:xfrm>
        </p:spPr>
        <p:txBody>
          <a:bodyPr anchor="ctr">
            <a:normAutofit/>
          </a:bodyPr>
          <a:lstStyle>
            <a:lvl1pPr marL="0" indent="0" algn="ctr">
              <a:buFont typeface="Arial" panose="020B0604020202020204" pitchFamily="34" charset="0"/>
              <a:buNone/>
              <a:defRPr sz="1100">
                <a:solidFill>
                  <a:schemeClr val="tx1">
                    <a:lumMod val="75000"/>
                    <a:lumOff val="25000"/>
                  </a:schemeClr>
                </a:solidFill>
              </a:defRPr>
            </a:lvl1pPr>
          </a:lstStyle>
          <a:p>
            <a:pPr lvl="0"/>
            <a:r>
              <a:rPr lang="en-US" dirty="0"/>
              <a:t>Customer logos here</a:t>
            </a:r>
          </a:p>
        </p:txBody>
      </p:sp>
      <p:sp>
        <p:nvSpPr>
          <p:cNvPr id="17" name="Title 22">
            <a:extLst>
              <a:ext uri="{FF2B5EF4-FFF2-40B4-BE49-F238E27FC236}">
                <a16:creationId xmlns:a16="http://schemas.microsoft.com/office/drawing/2014/main" id="{01A6723C-8A35-4BF1-9B72-4A53432DCDAE}"/>
              </a:ext>
            </a:extLst>
          </p:cNvPr>
          <p:cNvSpPr>
            <a:spLocks noGrp="1"/>
          </p:cNvSpPr>
          <p:nvPr>
            <p:ph type="ctrTitle" hasCustomPrompt="1"/>
          </p:nvPr>
        </p:nvSpPr>
        <p:spPr>
          <a:xfrm>
            <a:off x="1524000" y="1503707"/>
            <a:ext cx="9144000" cy="1569942"/>
          </a:xfrm>
        </p:spPr>
        <p:txBody>
          <a:bodyPr>
            <a:normAutofit/>
          </a:bodyPr>
          <a:lstStyle>
            <a:lvl1pPr algn="ctr">
              <a:defRPr sz="4000" b="1">
                <a:solidFill>
                  <a:srgbClr val="8DC63F"/>
                </a:solidFill>
              </a:defRPr>
            </a:lvl1pPr>
          </a:lstStyle>
          <a:p>
            <a:r>
              <a:rPr lang="pt-BR" dirty="0"/>
              <a:t>Click to Add Title</a:t>
            </a:r>
            <a:endParaRPr lang="en-US" dirty="0"/>
          </a:p>
        </p:txBody>
      </p:sp>
      <p:sp>
        <p:nvSpPr>
          <p:cNvPr id="18" name="Text Placeholder 23">
            <a:extLst>
              <a:ext uri="{FF2B5EF4-FFF2-40B4-BE49-F238E27FC236}">
                <a16:creationId xmlns:a16="http://schemas.microsoft.com/office/drawing/2014/main" id="{4831C5FB-AB20-4FC8-A77F-21D1EDE4DACF}"/>
              </a:ext>
            </a:extLst>
          </p:cNvPr>
          <p:cNvSpPr>
            <a:spLocks noGrp="1"/>
          </p:cNvSpPr>
          <p:nvPr>
            <p:ph type="body" idx="1" hasCustomPrompt="1"/>
          </p:nvPr>
        </p:nvSpPr>
        <p:spPr>
          <a:xfrm>
            <a:off x="1524000" y="3090034"/>
            <a:ext cx="9144001" cy="1334805"/>
          </a:xfrm>
        </p:spPr>
        <p:txBody>
          <a:bodyPr anchor="ctr">
            <a:normAutofit/>
          </a:bodyPr>
          <a:lstStyle>
            <a:lvl1pPr marL="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a:solidFill>
                  <a:srgbClr val="255786"/>
                </a:solidFill>
              </a:defRPr>
            </a:lvl1pPr>
          </a:lstStyle>
          <a:p>
            <a:pPr lvl="0"/>
            <a:r>
              <a:rPr lang="pt-BR" dirty="0"/>
              <a:t>C</a:t>
            </a:r>
            <a:r>
              <a:rPr lang="en-US" dirty="0"/>
              <a:t>lick Here to Insert Presenter’s Names</a:t>
            </a:r>
          </a:p>
        </p:txBody>
      </p:sp>
      <p:sp>
        <p:nvSpPr>
          <p:cNvPr id="24" name="Text Placeholder 3">
            <a:extLst>
              <a:ext uri="{FF2B5EF4-FFF2-40B4-BE49-F238E27FC236}">
                <a16:creationId xmlns:a16="http://schemas.microsoft.com/office/drawing/2014/main" id="{58184568-C88B-4B48-81AC-F2995AD51406}"/>
              </a:ext>
            </a:extLst>
          </p:cNvPr>
          <p:cNvSpPr>
            <a:spLocks noGrp="1"/>
          </p:cNvSpPr>
          <p:nvPr>
            <p:ph type="body" sz="half" idx="15" hasCustomPrompt="1"/>
          </p:nvPr>
        </p:nvSpPr>
        <p:spPr>
          <a:xfrm>
            <a:off x="10748513" y="6287928"/>
            <a:ext cx="1293963" cy="365125"/>
          </a:xfrm>
        </p:spPr>
        <p:txBody>
          <a:bodyPr anchor="ctr">
            <a:noAutofit/>
          </a:bodyPr>
          <a:lstStyle>
            <a:lvl1pPr marL="0" indent="0" algn="r">
              <a:lnSpc>
                <a:spcPct val="100000"/>
              </a:lnSpc>
              <a:buNone/>
              <a:defRPr sz="1000">
                <a:solidFill>
                  <a:schemeClr val="bg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Date Here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4732" y="2857517"/>
            <a:ext cx="2102533" cy="465034"/>
          </a:xfrm>
          <a:prstGeom prst="rect">
            <a:avLst/>
          </a:prstGeom>
        </p:spPr>
      </p:pic>
    </p:spTree>
    <p:extLst>
      <p:ext uri="{BB962C8B-B14F-4D97-AF65-F5344CB8AC3E}">
        <p14:creationId xmlns:p14="http://schemas.microsoft.com/office/powerpoint/2010/main" val="1569578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C8D940D-4CA9-4949-B659-701FCEED005D}"/>
              </a:ext>
            </a:extLst>
          </p:cNvPr>
          <p:cNvSpPr>
            <a:spLocks noGrp="1"/>
          </p:cNvSpPr>
          <p:nvPr>
            <p:ph type="pic" sz="quarter" idx="13"/>
          </p:nvPr>
        </p:nvSpPr>
        <p:spPr>
          <a:xfrm>
            <a:off x="913318" y="1257300"/>
            <a:ext cx="1677600" cy="1676400"/>
          </a:xfrm>
          <a:prstGeom prst="ellipse">
            <a:avLst/>
          </a:prstGeom>
          <a:solidFill>
            <a:schemeClr val="accent6">
              <a:lumMod val="20000"/>
              <a:lumOff val="80000"/>
            </a:schemeClr>
          </a:solidFill>
        </p:spPr>
        <p:txBody>
          <a:bodyPr>
            <a:normAutofit/>
          </a:bodyPr>
          <a:lstStyle>
            <a:lvl1pPr marL="0" indent="0" algn="ctr">
              <a:buFont typeface="Arial" panose="020B0604020202020204" pitchFamily="34" charset="0"/>
              <a:buNone/>
              <a:defRPr sz="1600">
                <a:solidFill>
                  <a:srgbClr val="F9FBFD"/>
                </a:solidFill>
                <a:latin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44" name="Picture Placeholder 4">
            <a:extLst>
              <a:ext uri="{FF2B5EF4-FFF2-40B4-BE49-F238E27FC236}">
                <a16:creationId xmlns:a16="http://schemas.microsoft.com/office/drawing/2014/main" id="{34D02DBE-06E4-4D61-AD3B-4835F3113C5F}"/>
              </a:ext>
            </a:extLst>
          </p:cNvPr>
          <p:cNvSpPr>
            <a:spLocks noGrp="1"/>
          </p:cNvSpPr>
          <p:nvPr>
            <p:ph type="pic" sz="quarter" idx="17"/>
          </p:nvPr>
        </p:nvSpPr>
        <p:spPr>
          <a:xfrm>
            <a:off x="3809239" y="1257300"/>
            <a:ext cx="1677600" cy="1676400"/>
          </a:xfrm>
          <a:prstGeom prst="ellipse">
            <a:avLst/>
          </a:prstGeom>
          <a:solidFill>
            <a:schemeClr val="accent6">
              <a:lumMod val="20000"/>
              <a:lumOff val="80000"/>
            </a:schemeClr>
          </a:solidFill>
        </p:spPr>
        <p:txBody>
          <a:bodyPr>
            <a:normAutofit/>
          </a:bodyPr>
          <a:lstStyle>
            <a:lvl1pPr marL="0" indent="0" algn="ctr">
              <a:buFont typeface="Arial" panose="020B0604020202020204" pitchFamily="34" charset="0"/>
              <a:buNone/>
              <a:defRPr sz="1600">
                <a:solidFill>
                  <a:srgbClr val="F9FBFD"/>
                </a:solidFill>
                <a:latin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48" name="Picture Placeholder 4">
            <a:extLst>
              <a:ext uri="{FF2B5EF4-FFF2-40B4-BE49-F238E27FC236}">
                <a16:creationId xmlns:a16="http://schemas.microsoft.com/office/drawing/2014/main" id="{C945826C-E524-4D95-9D4B-559A81C7BE29}"/>
              </a:ext>
            </a:extLst>
          </p:cNvPr>
          <p:cNvSpPr>
            <a:spLocks noGrp="1"/>
          </p:cNvSpPr>
          <p:nvPr>
            <p:ph type="pic" sz="quarter" idx="21"/>
          </p:nvPr>
        </p:nvSpPr>
        <p:spPr>
          <a:xfrm>
            <a:off x="6705160" y="1257300"/>
            <a:ext cx="1677600" cy="1676400"/>
          </a:xfrm>
          <a:prstGeom prst="ellipse">
            <a:avLst/>
          </a:prstGeom>
          <a:solidFill>
            <a:schemeClr val="accent6">
              <a:lumMod val="20000"/>
              <a:lumOff val="80000"/>
            </a:schemeClr>
          </a:solidFill>
        </p:spPr>
        <p:txBody>
          <a:bodyPr>
            <a:normAutofit/>
          </a:bodyPr>
          <a:lstStyle>
            <a:lvl1pPr marL="0" indent="0" algn="ctr">
              <a:buFont typeface="Arial" panose="020B0604020202020204" pitchFamily="34" charset="0"/>
              <a:buNone/>
              <a:defRPr sz="1600">
                <a:solidFill>
                  <a:srgbClr val="F9FBFD"/>
                </a:solidFill>
                <a:latin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52" name="Picture Placeholder 4">
            <a:extLst>
              <a:ext uri="{FF2B5EF4-FFF2-40B4-BE49-F238E27FC236}">
                <a16:creationId xmlns:a16="http://schemas.microsoft.com/office/drawing/2014/main" id="{F9F1B2CB-6328-4BA3-A544-C2EBCB126E91}"/>
              </a:ext>
            </a:extLst>
          </p:cNvPr>
          <p:cNvSpPr>
            <a:spLocks noGrp="1"/>
          </p:cNvSpPr>
          <p:nvPr>
            <p:ph type="pic" sz="quarter" idx="25"/>
          </p:nvPr>
        </p:nvSpPr>
        <p:spPr>
          <a:xfrm>
            <a:off x="9601081" y="1264458"/>
            <a:ext cx="1677600" cy="1676400"/>
          </a:xfrm>
          <a:prstGeom prst="ellipse">
            <a:avLst/>
          </a:prstGeom>
          <a:solidFill>
            <a:schemeClr val="accent6">
              <a:lumMod val="20000"/>
              <a:lumOff val="80000"/>
            </a:schemeClr>
          </a:solidFill>
        </p:spPr>
        <p:txBody>
          <a:bodyPr>
            <a:normAutofit/>
          </a:bodyPr>
          <a:lstStyle>
            <a:lvl1pPr marL="0" indent="0" algn="ctr">
              <a:buFont typeface="Arial" panose="020B0604020202020204" pitchFamily="34" charset="0"/>
              <a:buNone/>
              <a:defRPr sz="1600">
                <a:solidFill>
                  <a:srgbClr val="F9FBFD"/>
                </a:solidFill>
                <a:latin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22" name="Title 1">
            <a:extLst>
              <a:ext uri="{FF2B5EF4-FFF2-40B4-BE49-F238E27FC236}">
                <a16:creationId xmlns:a16="http://schemas.microsoft.com/office/drawing/2014/main" id="{64480C3D-FB2E-4E85-B803-ED54C3934BF5}"/>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Presenters</a:t>
            </a:r>
          </a:p>
        </p:txBody>
      </p:sp>
      <p:pic>
        <p:nvPicPr>
          <p:cNvPr id="27" name="Graphic 26">
            <a:extLst>
              <a:ext uri="{FF2B5EF4-FFF2-40B4-BE49-F238E27FC236}">
                <a16:creationId xmlns:a16="http://schemas.microsoft.com/office/drawing/2014/main" id="{1DBD6A33-F11B-438E-8B59-97D0D2467FA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8271" b="-13989"/>
          <a:stretch/>
        </p:blipFill>
        <p:spPr>
          <a:xfrm>
            <a:off x="2846815" y="6465058"/>
            <a:ext cx="7426528" cy="173718"/>
          </a:xfrm>
          <a:prstGeom prst="rect">
            <a:avLst/>
          </a:prstGeom>
        </p:spPr>
      </p:pic>
      <p:cxnSp>
        <p:nvCxnSpPr>
          <p:cNvPr id="28" name="Straight Connector 27">
            <a:extLst>
              <a:ext uri="{FF2B5EF4-FFF2-40B4-BE49-F238E27FC236}">
                <a16:creationId xmlns:a16="http://schemas.microsoft.com/office/drawing/2014/main" id="{E9939A99-C03B-442E-9B4B-63524347D1E5}"/>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74734095-FE6C-417A-89A6-928F00801DC0}"/>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2319"/>
          <a:stretch/>
        </p:blipFill>
        <p:spPr>
          <a:xfrm>
            <a:off x="413169" y="0"/>
            <a:ext cx="632243" cy="876300"/>
          </a:xfrm>
          <a:prstGeom prst="rect">
            <a:avLst/>
          </a:prstGeom>
        </p:spPr>
      </p:pic>
      <p:sp>
        <p:nvSpPr>
          <p:cNvPr id="24" name="Text Placeholder 3">
            <a:extLst>
              <a:ext uri="{FF2B5EF4-FFF2-40B4-BE49-F238E27FC236}">
                <a16:creationId xmlns:a16="http://schemas.microsoft.com/office/drawing/2014/main" id="{17A3842D-E319-4E7B-868D-3C6DEBB6E7EE}"/>
              </a:ext>
            </a:extLst>
          </p:cNvPr>
          <p:cNvSpPr>
            <a:spLocks noGrp="1"/>
          </p:cNvSpPr>
          <p:nvPr>
            <p:ph type="body" sz="half" idx="2" hasCustomPrompt="1"/>
          </p:nvPr>
        </p:nvSpPr>
        <p:spPr>
          <a:xfrm>
            <a:off x="543268" y="3126248"/>
            <a:ext cx="2417701" cy="302752"/>
          </a:xfrm>
        </p:spPr>
        <p:txBody>
          <a:bodyPr>
            <a:noAutofit/>
          </a:bodyPr>
          <a:lstStyle>
            <a:lvl1pPr marL="0" indent="0" algn="ctr">
              <a:buNone/>
              <a:defRPr sz="1600" b="1">
                <a:solidFill>
                  <a:srgbClr val="255786"/>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P</a:t>
            </a:r>
            <a:r>
              <a:rPr lang="en-US" dirty="0"/>
              <a:t>resenter’s Name</a:t>
            </a:r>
          </a:p>
        </p:txBody>
      </p:sp>
      <p:sp>
        <p:nvSpPr>
          <p:cNvPr id="25" name="Text Placeholder 3">
            <a:extLst>
              <a:ext uri="{FF2B5EF4-FFF2-40B4-BE49-F238E27FC236}">
                <a16:creationId xmlns:a16="http://schemas.microsoft.com/office/drawing/2014/main" id="{EE52D6E8-79D1-4FCF-BAE6-24586660EA98}"/>
              </a:ext>
            </a:extLst>
          </p:cNvPr>
          <p:cNvSpPr>
            <a:spLocks noGrp="1"/>
          </p:cNvSpPr>
          <p:nvPr>
            <p:ph type="body" sz="half" idx="14" hasCustomPrompt="1"/>
          </p:nvPr>
        </p:nvSpPr>
        <p:spPr>
          <a:xfrm>
            <a:off x="543268" y="3499953"/>
            <a:ext cx="2417701" cy="302752"/>
          </a:xfrm>
        </p:spPr>
        <p:txBody>
          <a:bodyPr>
            <a:noAutofit/>
          </a:bodyPr>
          <a:lstStyle>
            <a:lvl1pPr marL="0" indent="0" algn="ctr">
              <a:buNone/>
              <a:defRPr sz="1600" b="1">
                <a:solidFill>
                  <a:srgbClr val="8DC63F"/>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Job Title</a:t>
            </a:r>
            <a:endParaRPr lang="en-US" dirty="0"/>
          </a:p>
        </p:txBody>
      </p:sp>
      <p:sp>
        <p:nvSpPr>
          <p:cNvPr id="26" name="Text Placeholder 3">
            <a:extLst>
              <a:ext uri="{FF2B5EF4-FFF2-40B4-BE49-F238E27FC236}">
                <a16:creationId xmlns:a16="http://schemas.microsoft.com/office/drawing/2014/main" id="{D161AF0E-0F57-48C4-A1D2-01B4DD8BCC76}"/>
              </a:ext>
            </a:extLst>
          </p:cNvPr>
          <p:cNvSpPr>
            <a:spLocks noGrp="1"/>
          </p:cNvSpPr>
          <p:nvPr>
            <p:ph type="body" sz="half" idx="15"/>
          </p:nvPr>
        </p:nvSpPr>
        <p:spPr>
          <a:xfrm>
            <a:off x="543268" y="3863630"/>
            <a:ext cx="2417701" cy="2048993"/>
          </a:xfrm>
        </p:spPr>
        <p:txBody>
          <a:bodyPr/>
          <a:lstStyle>
            <a:lvl1pPr marL="0" indent="0" algn="ctr">
              <a:lnSpc>
                <a:spcPct val="100000"/>
              </a:lnSpc>
              <a:buNone/>
              <a:defRPr sz="16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0" name="Text Placeholder 3">
            <a:extLst>
              <a:ext uri="{FF2B5EF4-FFF2-40B4-BE49-F238E27FC236}">
                <a16:creationId xmlns:a16="http://schemas.microsoft.com/office/drawing/2014/main" id="{C94A2771-ABCA-41A6-BBC4-CAA8D4F7DA80}"/>
              </a:ext>
            </a:extLst>
          </p:cNvPr>
          <p:cNvSpPr>
            <a:spLocks noGrp="1"/>
          </p:cNvSpPr>
          <p:nvPr>
            <p:ph type="body" sz="half" idx="16" hasCustomPrompt="1"/>
          </p:nvPr>
        </p:nvSpPr>
        <p:spPr>
          <a:xfrm>
            <a:off x="3439189" y="3126248"/>
            <a:ext cx="2417701" cy="302752"/>
          </a:xfrm>
        </p:spPr>
        <p:txBody>
          <a:bodyPr>
            <a:noAutofit/>
          </a:bodyPr>
          <a:lstStyle>
            <a:lvl1pPr marL="0" indent="0" algn="ctr">
              <a:buNone/>
              <a:defRPr sz="1600" b="1">
                <a:solidFill>
                  <a:srgbClr val="255786"/>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P</a:t>
            </a:r>
            <a:r>
              <a:rPr lang="en-US" dirty="0" err="1"/>
              <a:t>resenter’s</a:t>
            </a:r>
            <a:r>
              <a:rPr lang="en-US" dirty="0"/>
              <a:t> Name</a:t>
            </a:r>
          </a:p>
        </p:txBody>
      </p:sp>
      <p:sp>
        <p:nvSpPr>
          <p:cNvPr id="31" name="Text Placeholder 3">
            <a:extLst>
              <a:ext uri="{FF2B5EF4-FFF2-40B4-BE49-F238E27FC236}">
                <a16:creationId xmlns:a16="http://schemas.microsoft.com/office/drawing/2014/main" id="{B5AC2496-8C50-49E6-93D4-752D6EA11D45}"/>
              </a:ext>
            </a:extLst>
          </p:cNvPr>
          <p:cNvSpPr>
            <a:spLocks noGrp="1"/>
          </p:cNvSpPr>
          <p:nvPr>
            <p:ph type="body" sz="half" idx="18" hasCustomPrompt="1"/>
          </p:nvPr>
        </p:nvSpPr>
        <p:spPr>
          <a:xfrm>
            <a:off x="3439189" y="3499953"/>
            <a:ext cx="2417701" cy="302752"/>
          </a:xfrm>
        </p:spPr>
        <p:txBody>
          <a:bodyPr>
            <a:noAutofit/>
          </a:bodyPr>
          <a:lstStyle>
            <a:lvl1pPr marL="0" indent="0" algn="ctr">
              <a:buNone/>
              <a:defRPr sz="1600" b="1">
                <a:solidFill>
                  <a:srgbClr val="8DC63F"/>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err="1"/>
              <a:t>Job</a:t>
            </a:r>
            <a:r>
              <a:rPr lang="pt-BR" dirty="0"/>
              <a:t> </a:t>
            </a:r>
            <a:r>
              <a:rPr lang="pt-BR" dirty="0" err="1"/>
              <a:t>Title</a:t>
            </a:r>
            <a:endParaRPr lang="en-US" dirty="0"/>
          </a:p>
        </p:txBody>
      </p:sp>
      <p:sp>
        <p:nvSpPr>
          <p:cNvPr id="32" name="Text Placeholder 3">
            <a:extLst>
              <a:ext uri="{FF2B5EF4-FFF2-40B4-BE49-F238E27FC236}">
                <a16:creationId xmlns:a16="http://schemas.microsoft.com/office/drawing/2014/main" id="{79F717FB-1A14-4176-A3A8-AE75C47FB360}"/>
              </a:ext>
            </a:extLst>
          </p:cNvPr>
          <p:cNvSpPr>
            <a:spLocks noGrp="1"/>
          </p:cNvSpPr>
          <p:nvPr>
            <p:ph type="body" sz="half" idx="19"/>
          </p:nvPr>
        </p:nvSpPr>
        <p:spPr>
          <a:xfrm>
            <a:off x="3439189" y="3863630"/>
            <a:ext cx="2417701" cy="2048993"/>
          </a:xfrm>
        </p:spPr>
        <p:txBody>
          <a:bodyPr/>
          <a:lstStyle>
            <a:lvl1pPr marL="0" indent="0" algn="ctr">
              <a:lnSpc>
                <a:spcPct val="100000"/>
              </a:lnSpc>
              <a:buNone/>
              <a:defRPr sz="16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3" name="Text Placeholder 3">
            <a:extLst>
              <a:ext uri="{FF2B5EF4-FFF2-40B4-BE49-F238E27FC236}">
                <a16:creationId xmlns:a16="http://schemas.microsoft.com/office/drawing/2014/main" id="{CD947448-495A-4A53-A7AA-200D180E41A9}"/>
              </a:ext>
            </a:extLst>
          </p:cNvPr>
          <p:cNvSpPr>
            <a:spLocks noGrp="1"/>
          </p:cNvSpPr>
          <p:nvPr>
            <p:ph type="body" sz="half" idx="20" hasCustomPrompt="1"/>
          </p:nvPr>
        </p:nvSpPr>
        <p:spPr>
          <a:xfrm>
            <a:off x="6335110" y="3126248"/>
            <a:ext cx="2417701" cy="302752"/>
          </a:xfrm>
        </p:spPr>
        <p:txBody>
          <a:bodyPr>
            <a:noAutofit/>
          </a:bodyPr>
          <a:lstStyle>
            <a:lvl1pPr marL="0" indent="0" algn="ctr">
              <a:buNone/>
              <a:defRPr sz="1600" b="1">
                <a:solidFill>
                  <a:srgbClr val="255786"/>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P</a:t>
            </a:r>
            <a:r>
              <a:rPr lang="en-US" dirty="0" err="1"/>
              <a:t>resenter’s</a:t>
            </a:r>
            <a:r>
              <a:rPr lang="en-US" dirty="0"/>
              <a:t> Name</a:t>
            </a:r>
          </a:p>
        </p:txBody>
      </p:sp>
      <p:sp>
        <p:nvSpPr>
          <p:cNvPr id="34" name="Text Placeholder 3">
            <a:extLst>
              <a:ext uri="{FF2B5EF4-FFF2-40B4-BE49-F238E27FC236}">
                <a16:creationId xmlns:a16="http://schemas.microsoft.com/office/drawing/2014/main" id="{CE70586D-5657-42DE-BF37-0A50396ED580}"/>
              </a:ext>
            </a:extLst>
          </p:cNvPr>
          <p:cNvSpPr>
            <a:spLocks noGrp="1"/>
          </p:cNvSpPr>
          <p:nvPr>
            <p:ph type="body" sz="half" idx="22" hasCustomPrompt="1"/>
          </p:nvPr>
        </p:nvSpPr>
        <p:spPr>
          <a:xfrm>
            <a:off x="6335110" y="3499953"/>
            <a:ext cx="2417701" cy="302752"/>
          </a:xfrm>
        </p:spPr>
        <p:txBody>
          <a:bodyPr>
            <a:noAutofit/>
          </a:bodyPr>
          <a:lstStyle>
            <a:lvl1pPr marL="0" indent="0" algn="ctr">
              <a:buNone/>
              <a:defRPr sz="1600" b="1">
                <a:solidFill>
                  <a:srgbClr val="8DC63F"/>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err="1"/>
              <a:t>Job</a:t>
            </a:r>
            <a:r>
              <a:rPr lang="pt-BR" dirty="0"/>
              <a:t> </a:t>
            </a:r>
            <a:r>
              <a:rPr lang="pt-BR" dirty="0" err="1"/>
              <a:t>Title</a:t>
            </a:r>
            <a:endParaRPr lang="en-US" dirty="0"/>
          </a:p>
        </p:txBody>
      </p:sp>
      <p:sp>
        <p:nvSpPr>
          <p:cNvPr id="35" name="Text Placeholder 3">
            <a:extLst>
              <a:ext uri="{FF2B5EF4-FFF2-40B4-BE49-F238E27FC236}">
                <a16:creationId xmlns:a16="http://schemas.microsoft.com/office/drawing/2014/main" id="{15720204-43C5-4D88-AC03-088A2DD2154F}"/>
              </a:ext>
            </a:extLst>
          </p:cNvPr>
          <p:cNvSpPr>
            <a:spLocks noGrp="1"/>
          </p:cNvSpPr>
          <p:nvPr>
            <p:ph type="body" sz="half" idx="23"/>
          </p:nvPr>
        </p:nvSpPr>
        <p:spPr>
          <a:xfrm>
            <a:off x="6335110" y="3863630"/>
            <a:ext cx="2417701" cy="2048993"/>
          </a:xfrm>
        </p:spPr>
        <p:txBody>
          <a:bodyPr/>
          <a:lstStyle>
            <a:lvl1pPr marL="0" indent="0" algn="ctr">
              <a:lnSpc>
                <a:spcPct val="100000"/>
              </a:lnSpc>
              <a:buNone/>
              <a:defRPr sz="16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6" name="Text Placeholder 3">
            <a:extLst>
              <a:ext uri="{FF2B5EF4-FFF2-40B4-BE49-F238E27FC236}">
                <a16:creationId xmlns:a16="http://schemas.microsoft.com/office/drawing/2014/main" id="{857E51F5-6AE3-4AC5-9690-EF844D61D2D8}"/>
              </a:ext>
            </a:extLst>
          </p:cNvPr>
          <p:cNvSpPr>
            <a:spLocks noGrp="1"/>
          </p:cNvSpPr>
          <p:nvPr>
            <p:ph type="body" sz="half" idx="24" hasCustomPrompt="1"/>
          </p:nvPr>
        </p:nvSpPr>
        <p:spPr>
          <a:xfrm>
            <a:off x="9231031" y="3126248"/>
            <a:ext cx="2417701" cy="302752"/>
          </a:xfrm>
        </p:spPr>
        <p:txBody>
          <a:bodyPr>
            <a:noAutofit/>
          </a:bodyPr>
          <a:lstStyle>
            <a:lvl1pPr marL="0" indent="0" algn="ctr">
              <a:buNone/>
              <a:defRPr sz="1600" b="1">
                <a:solidFill>
                  <a:srgbClr val="255786"/>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P</a:t>
            </a:r>
            <a:r>
              <a:rPr lang="en-US" dirty="0" err="1"/>
              <a:t>resenter’s</a:t>
            </a:r>
            <a:r>
              <a:rPr lang="en-US" dirty="0"/>
              <a:t> Name</a:t>
            </a:r>
          </a:p>
        </p:txBody>
      </p:sp>
      <p:sp>
        <p:nvSpPr>
          <p:cNvPr id="37" name="Text Placeholder 3">
            <a:extLst>
              <a:ext uri="{FF2B5EF4-FFF2-40B4-BE49-F238E27FC236}">
                <a16:creationId xmlns:a16="http://schemas.microsoft.com/office/drawing/2014/main" id="{B27C750A-56D8-4930-B916-BA9948FAF953}"/>
              </a:ext>
            </a:extLst>
          </p:cNvPr>
          <p:cNvSpPr>
            <a:spLocks noGrp="1"/>
          </p:cNvSpPr>
          <p:nvPr>
            <p:ph type="body" sz="half" idx="26" hasCustomPrompt="1"/>
          </p:nvPr>
        </p:nvSpPr>
        <p:spPr>
          <a:xfrm>
            <a:off x="9231031" y="3499953"/>
            <a:ext cx="2417701" cy="302752"/>
          </a:xfrm>
        </p:spPr>
        <p:txBody>
          <a:bodyPr>
            <a:noAutofit/>
          </a:bodyPr>
          <a:lstStyle>
            <a:lvl1pPr marL="0" indent="0" algn="ctr">
              <a:buNone/>
              <a:defRPr sz="1600" b="1">
                <a:solidFill>
                  <a:srgbClr val="8DC63F"/>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err="1"/>
              <a:t>Job</a:t>
            </a:r>
            <a:r>
              <a:rPr lang="pt-BR" dirty="0"/>
              <a:t> </a:t>
            </a:r>
            <a:r>
              <a:rPr lang="pt-BR" dirty="0" err="1"/>
              <a:t>Title</a:t>
            </a:r>
            <a:endParaRPr lang="en-US" dirty="0"/>
          </a:p>
        </p:txBody>
      </p:sp>
      <p:sp>
        <p:nvSpPr>
          <p:cNvPr id="38" name="Text Placeholder 3">
            <a:extLst>
              <a:ext uri="{FF2B5EF4-FFF2-40B4-BE49-F238E27FC236}">
                <a16:creationId xmlns:a16="http://schemas.microsoft.com/office/drawing/2014/main" id="{F16B29C3-C371-472C-B7A5-9BDC753D5300}"/>
              </a:ext>
            </a:extLst>
          </p:cNvPr>
          <p:cNvSpPr>
            <a:spLocks noGrp="1"/>
          </p:cNvSpPr>
          <p:nvPr>
            <p:ph type="body" sz="half" idx="27"/>
          </p:nvPr>
        </p:nvSpPr>
        <p:spPr>
          <a:xfrm>
            <a:off x="9231031" y="3863630"/>
            <a:ext cx="2417701" cy="2048993"/>
          </a:xfrm>
        </p:spPr>
        <p:txBody>
          <a:bodyPr/>
          <a:lstStyle>
            <a:lvl1pPr marL="0" indent="0" algn="ctr">
              <a:lnSpc>
                <a:spcPct val="100000"/>
              </a:lnSpc>
              <a:buNone/>
              <a:defRPr sz="16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F95F6979-04A2-DE4B-A632-649258B582CE}"/>
              </a:ext>
            </a:extLst>
          </p:cNvPr>
          <p:cNvSpPr>
            <a:spLocks noGrp="1"/>
          </p:cNvSpPr>
          <p:nvPr>
            <p:ph type="sldNum" sz="quarter" idx="28"/>
          </p:nvPr>
        </p:nvSpPr>
        <p:spPr/>
        <p:txBody>
          <a:bodyPr/>
          <a:lstStyle/>
          <a:p>
            <a:r>
              <a:rPr lang="en-US" dirty="0"/>
              <a:t>(#)</a:t>
            </a:r>
          </a:p>
        </p:txBody>
      </p:sp>
    </p:spTree>
    <p:extLst>
      <p:ext uri="{BB962C8B-B14F-4D97-AF65-F5344CB8AC3E}">
        <p14:creationId xmlns:p14="http://schemas.microsoft.com/office/powerpoint/2010/main" val="75337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72B94C4A-7020-9E46-BEE4-5B280AE7682D}"/>
              </a:ext>
            </a:extLst>
          </p:cNvPr>
          <p:cNvSpPr>
            <a:spLocks noGrp="1"/>
          </p:cNvSpPr>
          <p:nvPr>
            <p:ph type="sldNum" sz="quarter" idx="10"/>
          </p:nvPr>
        </p:nvSpPr>
        <p:spPr/>
        <p:txBody>
          <a:bodyPr/>
          <a:lstStyle/>
          <a:p>
            <a:r>
              <a:rPr lang="en-US" dirty="0"/>
              <a:t>(#)</a:t>
            </a:r>
          </a:p>
        </p:txBody>
      </p:sp>
    </p:spTree>
    <p:extLst>
      <p:ext uri="{BB962C8B-B14F-4D97-AF65-F5344CB8AC3E}">
        <p14:creationId xmlns:p14="http://schemas.microsoft.com/office/powerpoint/2010/main" val="424427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7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Text Box 8"/>
          <p:cNvSpPr txBox="1">
            <a:spLocks noChangeArrowheads="1"/>
          </p:cNvSpPr>
          <p:nvPr/>
        </p:nvSpPr>
        <p:spPr bwMode="auto">
          <a:xfrm>
            <a:off x="4560765" y="6537189"/>
            <a:ext cx="3149600" cy="244475"/>
          </a:xfrm>
          <a:prstGeom prst="rect">
            <a:avLst/>
          </a:prstGeom>
          <a:noFill/>
          <a:ln w="9525">
            <a:noFill/>
            <a:miter lim="800000"/>
            <a:headEnd/>
            <a:tailEnd/>
          </a:ln>
          <a:effectLst/>
        </p:spPr>
        <p:txBody>
          <a:bodyPr>
            <a:spAutoFit/>
          </a:bodyPr>
          <a:lstStyle/>
          <a:p>
            <a:pPr algn="ctr">
              <a:spcBef>
                <a:spcPct val="50000"/>
              </a:spcBef>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Proprietary &amp; Confidential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11" y="6516058"/>
            <a:ext cx="2148844" cy="224103"/>
          </a:xfrm>
          <a:prstGeom prst="rect">
            <a:avLst/>
          </a:prstGeom>
        </p:spPr>
      </p:pic>
      <p:sp>
        <p:nvSpPr>
          <p:cNvPr id="8" name="TextBox 7"/>
          <p:cNvSpPr txBox="1"/>
          <p:nvPr/>
        </p:nvSpPr>
        <p:spPr>
          <a:xfrm>
            <a:off x="151002" y="6537085"/>
            <a:ext cx="2556017" cy="244579"/>
          </a:xfrm>
          <a:prstGeom prst="rect">
            <a:avLst/>
          </a:prstGeom>
          <a:noFill/>
        </p:spPr>
        <p:txBody>
          <a:bodyPr wrap="square" rtlCol="0">
            <a:spAutoFi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2017 Logility, Inc.</a:t>
            </a:r>
          </a:p>
        </p:txBody>
      </p:sp>
      <p:sp>
        <p:nvSpPr>
          <p:cNvPr id="6" name="Rectangle 5"/>
          <p:cNvSpPr/>
          <p:nvPr userDrawn="1"/>
        </p:nvSpPr>
        <p:spPr>
          <a:xfrm>
            <a:off x="0" y="0"/>
            <a:ext cx="12192000" cy="6858000"/>
          </a:xfrm>
          <a:prstGeom prst="rect">
            <a:avLst/>
          </a:prstGeom>
          <a:solidFill>
            <a:srgbClr val="2557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TextBox 8"/>
          <p:cNvSpPr txBox="1"/>
          <p:nvPr userDrawn="1"/>
        </p:nvSpPr>
        <p:spPr>
          <a:xfrm>
            <a:off x="283464" y="6419088"/>
            <a:ext cx="38597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2019 </a:t>
            </a:r>
            <a:r>
              <a:rPr lang="en-US" sz="1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Logility</a:t>
            </a: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6781" y="6349671"/>
            <a:ext cx="1216381" cy="269629"/>
          </a:xfrm>
          <a:prstGeom prst="rect">
            <a:avLst/>
          </a:prstGeom>
        </p:spPr>
      </p:pic>
    </p:spTree>
    <p:extLst>
      <p:ext uri="{BB962C8B-B14F-4D97-AF65-F5344CB8AC3E}">
        <p14:creationId xmlns:p14="http://schemas.microsoft.com/office/powerpoint/2010/main" val="425856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grey">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7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Text Box 8"/>
          <p:cNvSpPr txBox="1">
            <a:spLocks noChangeArrowheads="1"/>
          </p:cNvSpPr>
          <p:nvPr/>
        </p:nvSpPr>
        <p:spPr bwMode="auto">
          <a:xfrm>
            <a:off x="4560765" y="6537189"/>
            <a:ext cx="3149600" cy="244475"/>
          </a:xfrm>
          <a:prstGeom prst="rect">
            <a:avLst/>
          </a:prstGeom>
          <a:noFill/>
          <a:ln w="9525">
            <a:noFill/>
            <a:miter lim="800000"/>
            <a:headEnd/>
            <a:tailEnd/>
          </a:ln>
          <a:effectLst/>
        </p:spPr>
        <p:txBody>
          <a:bodyPr>
            <a:spAutoFit/>
          </a:bodyPr>
          <a:lstStyle/>
          <a:p>
            <a:pPr algn="ctr">
              <a:spcBef>
                <a:spcPct val="50000"/>
              </a:spcBef>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Proprietary &amp; Confidential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11" y="6516058"/>
            <a:ext cx="2148844" cy="224103"/>
          </a:xfrm>
          <a:prstGeom prst="rect">
            <a:avLst/>
          </a:prstGeom>
        </p:spPr>
      </p:pic>
      <p:sp>
        <p:nvSpPr>
          <p:cNvPr id="8" name="TextBox 7"/>
          <p:cNvSpPr txBox="1"/>
          <p:nvPr/>
        </p:nvSpPr>
        <p:spPr>
          <a:xfrm>
            <a:off x="151002" y="6537085"/>
            <a:ext cx="2556017" cy="244579"/>
          </a:xfrm>
          <a:prstGeom prst="rect">
            <a:avLst/>
          </a:prstGeom>
          <a:noFill/>
        </p:spPr>
        <p:txBody>
          <a:bodyPr wrap="square" rtlCol="0">
            <a:spAutoFi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2017 Logility, Inc.</a:t>
            </a:r>
          </a:p>
        </p:txBody>
      </p:sp>
      <p:sp>
        <p:nvSpPr>
          <p:cNvPr id="6" name="Rectangle 5"/>
          <p:cNvSpPr/>
          <p:nvPr userDrawn="1"/>
        </p:nvSpPr>
        <p:spPr>
          <a:xfrm>
            <a:off x="0" y="0"/>
            <a:ext cx="12192000" cy="6858000"/>
          </a:xfrm>
          <a:prstGeom prst="rect">
            <a:avLst/>
          </a:prstGeom>
          <a:solidFill>
            <a:srgbClr val="5959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TextBox 8"/>
          <p:cNvSpPr txBox="1"/>
          <p:nvPr userDrawn="1"/>
        </p:nvSpPr>
        <p:spPr>
          <a:xfrm>
            <a:off x="283464" y="6419088"/>
            <a:ext cx="38597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2019 </a:t>
            </a:r>
            <a:r>
              <a:rPr lang="en-US" sz="1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Logility</a:t>
            </a: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6781" y="6349671"/>
            <a:ext cx="1216381" cy="269629"/>
          </a:xfrm>
          <a:prstGeom prst="rect">
            <a:avLst/>
          </a:prstGeom>
        </p:spPr>
      </p:pic>
    </p:spTree>
    <p:extLst>
      <p:ext uri="{BB962C8B-B14F-4D97-AF65-F5344CB8AC3E}">
        <p14:creationId xmlns:p14="http://schemas.microsoft.com/office/powerpoint/2010/main" val="130416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green">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7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Text Box 8"/>
          <p:cNvSpPr txBox="1">
            <a:spLocks noChangeArrowheads="1"/>
          </p:cNvSpPr>
          <p:nvPr/>
        </p:nvSpPr>
        <p:spPr bwMode="auto">
          <a:xfrm>
            <a:off x="4560765" y="6537189"/>
            <a:ext cx="3149600" cy="244475"/>
          </a:xfrm>
          <a:prstGeom prst="rect">
            <a:avLst/>
          </a:prstGeom>
          <a:noFill/>
          <a:ln w="9525">
            <a:noFill/>
            <a:miter lim="800000"/>
            <a:headEnd/>
            <a:tailEnd/>
          </a:ln>
          <a:effectLst/>
        </p:spPr>
        <p:txBody>
          <a:bodyPr>
            <a:spAutoFit/>
          </a:bodyPr>
          <a:lstStyle/>
          <a:p>
            <a:pPr algn="ctr">
              <a:spcBef>
                <a:spcPct val="50000"/>
              </a:spcBef>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Proprietary &amp; Confidential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11" y="6516058"/>
            <a:ext cx="2148844" cy="224103"/>
          </a:xfrm>
          <a:prstGeom prst="rect">
            <a:avLst/>
          </a:prstGeom>
        </p:spPr>
      </p:pic>
      <p:sp>
        <p:nvSpPr>
          <p:cNvPr id="8" name="TextBox 7"/>
          <p:cNvSpPr txBox="1"/>
          <p:nvPr/>
        </p:nvSpPr>
        <p:spPr>
          <a:xfrm>
            <a:off x="151002" y="6537085"/>
            <a:ext cx="2556017" cy="244579"/>
          </a:xfrm>
          <a:prstGeom prst="rect">
            <a:avLst/>
          </a:prstGeom>
          <a:noFill/>
        </p:spPr>
        <p:txBody>
          <a:bodyPr wrap="square" rtlCol="0">
            <a:spAutoFi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2017 Logility, Inc.</a:t>
            </a:r>
          </a:p>
        </p:txBody>
      </p:sp>
      <p:sp>
        <p:nvSpPr>
          <p:cNvPr id="6" name="Rectangle 5"/>
          <p:cNvSpPr/>
          <p:nvPr userDrawn="1"/>
        </p:nvSpPr>
        <p:spPr>
          <a:xfrm>
            <a:off x="0" y="0"/>
            <a:ext cx="12192000" cy="6858000"/>
          </a:xfrm>
          <a:prstGeom prst="rect">
            <a:avLst/>
          </a:prstGeom>
          <a:solidFill>
            <a:srgbClr val="475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TextBox 8"/>
          <p:cNvSpPr txBox="1"/>
          <p:nvPr userDrawn="1"/>
        </p:nvSpPr>
        <p:spPr>
          <a:xfrm>
            <a:off x="283464" y="6419088"/>
            <a:ext cx="38597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2019 </a:t>
            </a:r>
            <a:r>
              <a:rPr lang="en-US" sz="1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Logility</a:t>
            </a: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6781" y="6349671"/>
            <a:ext cx="1216381" cy="269629"/>
          </a:xfrm>
          <a:prstGeom prst="rect">
            <a:avLst/>
          </a:prstGeom>
        </p:spPr>
      </p:pic>
    </p:spTree>
    <p:extLst>
      <p:ext uri="{BB962C8B-B14F-4D97-AF65-F5344CB8AC3E}">
        <p14:creationId xmlns:p14="http://schemas.microsoft.com/office/powerpoint/2010/main" val="180116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re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7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Text Box 8"/>
          <p:cNvSpPr txBox="1">
            <a:spLocks noChangeArrowheads="1"/>
          </p:cNvSpPr>
          <p:nvPr/>
        </p:nvSpPr>
        <p:spPr bwMode="auto">
          <a:xfrm>
            <a:off x="4560765" y="6537189"/>
            <a:ext cx="3149600" cy="244475"/>
          </a:xfrm>
          <a:prstGeom prst="rect">
            <a:avLst/>
          </a:prstGeom>
          <a:noFill/>
          <a:ln w="9525">
            <a:noFill/>
            <a:miter lim="800000"/>
            <a:headEnd/>
            <a:tailEnd/>
          </a:ln>
          <a:effectLst/>
        </p:spPr>
        <p:txBody>
          <a:bodyPr>
            <a:spAutoFit/>
          </a:bodyPr>
          <a:lstStyle/>
          <a:p>
            <a:pPr algn="ctr">
              <a:spcBef>
                <a:spcPct val="50000"/>
              </a:spcBef>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Proprietary &amp; Confidential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11" y="6516058"/>
            <a:ext cx="2148844" cy="224103"/>
          </a:xfrm>
          <a:prstGeom prst="rect">
            <a:avLst/>
          </a:prstGeom>
        </p:spPr>
      </p:pic>
      <p:sp>
        <p:nvSpPr>
          <p:cNvPr id="8" name="TextBox 7"/>
          <p:cNvSpPr txBox="1"/>
          <p:nvPr/>
        </p:nvSpPr>
        <p:spPr>
          <a:xfrm>
            <a:off x="151002" y="6537085"/>
            <a:ext cx="2556017" cy="244579"/>
          </a:xfrm>
          <a:prstGeom prst="rect">
            <a:avLst/>
          </a:prstGeom>
          <a:noFill/>
        </p:spPr>
        <p:txBody>
          <a:bodyPr wrap="square" rtlCol="0">
            <a:spAutoFi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2017 Logility, Inc.</a:t>
            </a:r>
          </a:p>
        </p:txBody>
      </p:sp>
      <p:sp>
        <p:nvSpPr>
          <p:cNvPr id="6" name="Rectangle 5"/>
          <p:cNvSpPr/>
          <p:nvPr userDrawn="1"/>
        </p:nvSpPr>
        <p:spPr>
          <a:xfrm>
            <a:off x="0" y="0"/>
            <a:ext cx="12192000" cy="6858000"/>
          </a:xfrm>
          <a:prstGeom prst="rect">
            <a:avLst/>
          </a:prstGeom>
          <a:solidFill>
            <a:srgbClr val="6709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TextBox 8"/>
          <p:cNvSpPr txBox="1"/>
          <p:nvPr userDrawn="1"/>
        </p:nvSpPr>
        <p:spPr>
          <a:xfrm>
            <a:off x="283464" y="6419088"/>
            <a:ext cx="38597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2019 </a:t>
            </a:r>
            <a:r>
              <a:rPr lang="en-US" sz="1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Logility</a:t>
            </a: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6781" y="6349671"/>
            <a:ext cx="1216381" cy="269629"/>
          </a:xfrm>
          <a:prstGeom prst="rect">
            <a:avLst/>
          </a:prstGeom>
        </p:spPr>
      </p:pic>
    </p:spTree>
    <p:extLst>
      <p:ext uri="{BB962C8B-B14F-4D97-AF65-F5344CB8AC3E}">
        <p14:creationId xmlns:p14="http://schemas.microsoft.com/office/powerpoint/2010/main" val="767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orang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70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5" name="Text Box 8"/>
          <p:cNvSpPr txBox="1">
            <a:spLocks noChangeArrowheads="1"/>
          </p:cNvSpPr>
          <p:nvPr/>
        </p:nvSpPr>
        <p:spPr bwMode="auto">
          <a:xfrm>
            <a:off x="4560765" y="6537189"/>
            <a:ext cx="3149600" cy="244475"/>
          </a:xfrm>
          <a:prstGeom prst="rect">
            <a:avLst/>
          </a:prstGeom>
          <a:noFill/>
          <a:ln w="9525">
            <a:noFill/>
            <a:miter lim="800000"/>
            <a:headEnd/>
            <a:tailEnd/>
          </a:ln>
          <a:effectLst/>
        </p:spPr>
        <p:txBody>
          <a:bodyPr>
            <a:spAutoFit/>
          </a:bodyPr>
          <a:lstStyle/>
          <a:p>
            <a:pPr algn="ctr">
              <a:spcBef>
                <a:spcPct val="50000"/>
              </a:spcBef>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Proprietary &amp; Confidential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111" y="6516058"/>
            <a:ext cx="2148844" cy="224103"/>
          </a:xfrm>
          <a:prstGeom prst="rect">
            <a:avLst/>
          </a:prstGeom>
        </p:spPr>
      </p:pic>
      <p:sp>
        <p:nvSpPr>
          <p:cNvPr id="8" name="TextBox 7"/>
          <p:cNvSpPr txBox="1"/>
          <p:nvPr/>
        </p:nvSpPr>
        <p:spPr>
          <a:xfrm>
            <a:off x="151002" y="6537085"/>
            <a:ext cx="2556017" cy="244579"/>
          </a:xfrm>
          <a:prstGeom prst="rect">
            <a:avLst/>
          </a:prstGeom>
          <a:noFill/>
        </p:spPr>
        <p:txBody>
          <a:bodyPr wrap="square" rtlCol="0">
            <a:spAutoFi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2017 Logility, Inc.</a:t>
            </a:r>
          </a:p>
        </p:txBody>
      </p:sp>
      <p:sp>
        <p:nvSpPr>
          <p:cNvPr id="6" name="Rectangle 5"/>
          <p:cNvSpPr/>
          <p:nvPr userDrawn="1"/>
        </p:nvSpPr>
        <p:spPr>
          <a:xfrm>
            <a:off x="0" y="0"/>
            <a:ext cx="12192000" cy="6858000"/>
          </a:xfrm>
          <a:prstGeom prst="rect">
            <a:avLst/>
          </a:prstGeom>
          <a:solidFill>
            <a:srgbClr val="C87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9" name="TextBox 8"/>
          <p:cNvSpPr txBox="1"/>
          <p:nvPr userDrawn="1"/>
        </p:nvSpPr>
        <p:spPr>
          <a:xfrm>
            <a:off x="283464" y="6419088"/>
            <a:ext cx="38597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2019 </a:t>
            </a:r>
            <a:r>
              <a:rPr lang="en-US" sz="1000" dirty="0" err="1">
                <a:solidFill>
                  <a:schemeClr val="bg1"/>
                </a:solidFill>
                <a:latin typeface="Segoe UI" panose="020B0502040204020203" pitchFamily="34" charset="0"/>
                <a:ea typeface="Segoe UI" panose="020B0502040204020203" pitchFamily="34" charset="0"/>
                <a:cs typeface="Segoe UI" panose="020B0502040204020203" pitchFamily="34" charset="0"/>
              </a:rPr>
              <a:t>Logility</a:t>
            </a:r>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6781" y="6349671"/>
            <a:ext cx="1216381" cy="269629"/>
          </a:xfrm>
          <a:prstGeom prst="rect">
            <a:avLst/>
          </a:prstGeom>
        </p:spPr>
      </p:pic>
    </p:spTree>
    <p:extLst>
      <p:ext uri="{BB962C8B-B14F-4D97-AF65-F5344CB8AC3E}">
        <p14:creationId xmlns:p14="http://schemas.microsoft.com/office/powerpoint/2010/main" val="30062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DDFF84B-09CE-4C6B-9ACC-366136C045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91" y="163729"/>
            <a:ext cx="12192000" cy="412376"/>
          </a:xfrm>
          <a:prstGeom prst="rect">
            <a:avLst/>
          </a:prstGeom>
        </p:spPr>
      </p:pic>
      <p:pic>
        <p:nvPicPr>
          <p:cNvPr id="8" name="Graphic 7">
            <a:extLst>
              <a:ext uri="{FF2B5EF4-FFF2-40B4-BE49-F238E27FC236}">
                <a16:creationId xmlns:a16="http://schemas.microsoft.com/office/drawing/2014/main" id="{9221FB96-59AF-4D82-85A1-2FCD155E9C8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8271" b="-13989"/>
          <a:stretch/>
        </p:blipFill>
        <p:spPr>
          <a:xfrm>
            <a:off x="2846815" y="6465058"/>
            <a:ext cx="7426528" cy="173718"/>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3" name="Slide Number Placeholder 2">
            <a:extLst>
              <a:ext uri="{FF2B5EF4-FFF2-40B4-BE49-F238E27FC236}">
                <a16:creationId xmlns:a16="http://schemas.microsoft.com/office/drawing/2014/main" id="{16C9E5DD-6E82-684C-AFBE-396F0EC7A7BA}"/>
              </a:ext>
            </a:extLst>
          </p:cNvPr>
          <p:cNvSpPr>
            <a:spLocks noGrp="1"/>
          </p:cNvSpPr>
          <p:nvPr>
            <p:ph type="sldNum" sz="quarter" idx="10"/>
          </p:nvPr>
        </p:nvSpPr>
        <p:spPr/>
        <p:txBody>
          <a:bodyPr/>
          <a:lstStyle/>
          <a:p>
            <a:r>
              <a:rPr lang="en-US" dirty="0"/>
              <a:t>(#)</a:t>
            </a:r>
          </a:p>
        </p:txBody>
      </p:sp>
    </p:spTree>
    <p:extLst>
      <p:ext uri="{BB962C8B-B14F-4D97-AF65-F5344CB8AC3E}">
        <p14:creationId xmlns:p14="http://schemas.microsoft.com/office/powerpoint/2010/main" val="406695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8"/>
          <p:cNvSpPr>
            <a:spLocks noGrp="1"/>
          </p:cNvSpPr>
          <p:nvPr>
            <p:ph type="subTitle" idx="1" hasCustomPrompt="1"/>
          </p:nvPr>
        </p:nvSpPr>
        <p:spPr>
          <a:xfrm>
            <a:off x="711202" y="2718272"/>
            <a:ext cx="4596391" cy="381000"/>
          </a:xfrm>
        </p:spPr>
        <p:txBody>
          <a:bodyPr>
            <a:noAutofit/>
          </a:bodyPr>
          <a:lstStyle>
            <a:lvl1pPr marL="0" indent="0" algn="r">
              <a:buNone/>
              <a:defRPr sz="2200" baseline="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Presenter Name</a:t>
            </a:r>
          </a:p>
        </p:txBody>
      </p:sp>
      <p:sp>
        <p:nvSpPr>
          <p:cNvPr id="8" name="Title 7"/>
          <p:cNvSpPr>
            <a:spLocks noGrp="1"/>
          </p:cNvSpPr>
          <p:nvPr>
            <p:ph type="ctrTitle"/>
          </p:nvPr>
        </p:nvSpPr>
        <p:spPr>
          <a:xfrm>
            <a:off x="3316405" y="515330"/>
            <a:ext cx="7924800" cy="551470"/>
          </a:xfrm>
        </p:spPr>
        <p:txBody>
          <a:bodyPr anchor="ctr"/>
          <a:lstStyle>
            <a:lvl1pPr algn="r">
              <a:defRPr lang="en-US" dirty="0">
                <a:solidFill>
                  <a:srgbClr val="FFFFFF"/>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cxnSp>
        <p:nvCxnSpPr>
          <p:cNvPr id="12" name="Straight Connector 11"/>
          <p:cNvCxnSpPr/>
          <p:nvPr userDrawn="1"/>
        </p:nvCxnSpPr>
        <p:spPr>
          <a:xfrm>
            <a:off x="2" y="3175472"/>
            <a:ext cx="5307591"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0" hasCustomPrompt="1"/>
          </p:nvPr>
        </p:nvSpPr>
        <p:spPr>
          <a:xfrm>
            <a:off x="5384800" y="1219200"/>
            <a:ext cx="5892800" cy="609600"/>
          </a:xfrm>
        </p:spPr>
        <p:txBody>
          <a:bodyPr>
            <a:normAutofit/>
          </a:bodyPr>
          <a:lstStyle>
            <a:lvl1pPr algn="r">
              <a:buFontTx/>
              <a:buNone/>
              <a:defRPr sz="1800">
                <a:solidFill>
                  <a:schemeClr val="bg1"/>
                </a:solidFill>
                <a:effectLst>
                  <a:outerShdw blurRad="38100" dist="38100" dir="2700000" algn="tl">
                    <a:srgbClr val="000000">
                      <a:alpha val="43137"/>
                    </a:srgbClr>
                  </a:outerShdw>
                </a:effectLst>
              </a:defRPr>
            </a:lvl1pPr>
          </a:lstStyle>
          <a:p>
            <a:pPr lvl="0"/>
            <a:r>
              <a:rPr lang="en-US" dirty="0"/>
              <a:t>Click to edit Master subtitle style</a:t>
            </a:r>
          </a:p>
        </p:txBody>
      </p:sp>
      <p:sp>
        <p:nvSpPr>
          <p:cNvPr id="20" name="Text Placeholder 19"/>
          <p:cNvSpPr>
            <a:spLocks noGrp="1"/>
          </p:cNvSpPr>
          <p:nvPr>
            <p:ph type="body" sz="quarter" idx="11" hasCustomPrompt="1"/>
          </p:nvPr>
        </p:nvSpPr>
        <p:spPr>
          <a:xfrm>
            <a:off x="406400" y="3238972"/>
            <a:ext cx="4876800" cy="533400"/>
          </a:xfrm>
        </p:spPr>
        <p:txBody>
          <a:bodyPr>
            <a:normAutofit/>
          </a:bodyPr>
          <a:lstStyle>
            <a:lvl1pPr algn="r">
              <a:buFontTx/>
              <a:buNone/>
              <a:defRPr sz="1400" baseline="0">
                <a:solidFill>
                  <a:schemeClr val="bg1"/>
                </a:solidFill>
              </a:defRPr>
            </a:lvl1pPr>
          </a:lstStyle>
          <a:p>
            <a:pPr lvl="0"/>
            <a:r>
              <a:rPr lang="en-US" dirty="0"/>
              <a:t>Click to edit Presenter Title</a:t>
            </a:r>
          </a:p>
        </p:txBody>
      </p:sp>
      <p:sp>
        <p:nvSpPr>
          <p:cNvPr id="22" name="Text Placeholder 21"/>
          <p:cNvSpPr>
            <a:spLocks noGrp="1"/>
          </p:cNvSpPr>
          <p:nvPr>
            <p:ph type="body" sz="quarter" idx="12" hasCustomPrompt="1"/>
          </p:nvPr>
        </p:nvSpPr>
        <p:spPr>
          <a:xfrm>
            <a:off x="511279" y="5715000"/>
            <a:ext cx="7197213" cy="990600"/>
          </a:xfrm>
        </p:spPr>
        <p:txBody>
          <a:bodyPr>
            <a:normAutofit/>
          </a:bodyPr>
          <a:lstStyle>
            <a:lvl1pPr algn="l">
              <a:buFontTx/>
              <a:buNone/>
              <a:defRPr sz="2400" baseline="0">
                <a:solidFill>
                  <a:schemeClr val="bg1">
                    <a:lumMod val="65000"/>
                  </a:schemeClr>
                </a:solidFill>
              </a:defRPr>
            </a:lvl1pPr>
          </a:lstStyle>
          <a:p>
            <a:pPr lvl="0"/>
            <a:r>
              <a:rPr lang="en-US" dirty="0"/>
              <a:t>Click to edit </a:t>
            </a:r>
            <a:br>
              <a:rPr lang="en-US" dirty="0"/>
            </a:br>
            <a:r>
              <a:rPr lang="en-US" dirty="0"/>
              <a:t>Presentation Date</a:t>
            </a:r>
          </a:p>
        </p:txBody>
      </p:sp>
    </p:spTree>
    <p:extLst>
      <p:ext uri="{BB962C8B-B14F-4D97-AF65-F5344CB8AC3E}">
        <p14:creationId xmlns:p14="http://schemas.microsoft.com/office/powerpoint/2010/main" val="293252363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965200" y="1257300"/>
            <a:ext cx="10617200" cy="4762500"/>
          </a:xfrm>
        </p:spPr>
        <p:txBody>
          <a:bodyPr vert="horz"/>
          <a:lstStyle>
            <a:lvl1pPr marL="274320" indent="-274320">
              <a:buSzPct val="95000"/>
              <a:buFont typeface="Wingdings" pitchFamily="2" charset="2"/>
              <a:buChar char="§"/>
              <a:defRPr/>
            </a:lvl1pPr>
            <a:lvl2pPr marL="548640" indent="-228600">
              <a:buClr>
                <a:schemeClr val="accent6">
                  <a:lumMod val="75000"/>
                </a:schemeClr>
              </a:buClr>
              <a:buSzPct val="95000"/>
              <a:buFont typeface="Wingdings" pitchFamily="2" charset="2"/>
              <a:buChar char="§"/>
              <a:defRPr/>
            </a:lvl2pPr>
            <a:lvl3pPr marL="822960" indent="-228600">
              <a:buFont typeface="Wingdings" pitchFamily="2" charset="2"/>
              <a:buChar char="§"/>
              <a:defRPr>
                <a:solidFill>
                  <a:srgbClr val="5F5F5F"/>
                </a:solidFill>
              </a:defRPr>
            </a:lvl3pPr>
            <a:lvl4pPr marL="1097280" indent="-228600">
              <a:buFont typeface="Wingdings" pitchFamily="2" charset="2"/>
              <a:buChar char="§"/>
              <a:defRPr sz="1800"/>
            </a:lvl4pPr>
            <a:lvl5pPr marL="1371600" indent="-228600">
              <a:buFont typeface="Wingdings" pitchFamily="2" charset="2"/>
              <a:buChar cha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Footer Placeholder 2"/>
          <p:cNvSpPr txBox="1">
            <a:spLocks/>
          </p:cNvSpPr>
          <p:nvPr userDrawn="1"/>
        </p:nvSpPr>
        <p:spPr>
          <a:xfrm>
            <a:off x="6763021" y="6477000"/>
            <a:ext cx="5283200" cy="177800"/>
          </a:xfrm>
          <a:prstGeom prst="rect">
            <a:avLst/>
          </a:prstGeom>
        </p:spPr>
        <p:txBody>
          <a:bodyPr anchor="ctr" anchorCtr="0"/>
          <a:lstStyle>
            <a:defPPr>
              <a:defRPr lang="en-US"/>
            </a:defPPr>
            <a:lvl1pPr marL="0" algn="r" defTabSz="914400" rtl="0" eaLnBrk="1" latinLnBrk="0" hangingPunct="1">
              <a:defRPr kumimoji="0" sz="10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DD9">
                    <a:lumMod val="75000"/>
                  </a:srgbClr>
                </a:solidFill>
                <a:effectLst/>
                <a:uLnTx/>
                <a:uFillTx/>
                <a:latin typeface="Trebuchet MS" pitchFamily="34" charset="0"/>
                <a:ea typeface="+mn-ea"/>
                <a:cs typeface="+mn-cs"/>
              </a:rPr>
              <a:t>Copyright © 2018. American Software</a:t>
            </a:r>
            <a:endParaRPr kumimoji="0" lang="en-IN" sz="1000" b="0" i="0" u="none" strike="noStrike" kern="1200" cap="none" spc="0" normalizeH="0" baseline="0" noProof="0" dirty="0">
              <a:ln>
                <a:noFill/>
              </a:ln>
              <a:solidFill>
                <a:srgbClr val="009DD9">
                  <a:lumMod val="75000"/>
                </a:srgbClr>
              </a:solidFill>
              <a:effectLst/>
              <a:uLnTx/>
              <a:uFillTx/>
              <a:latin typeface="Trebuchet MS" pitchFamily="34" charset="0"/>
              <a:ea typeface="+mn-ea"/>
              <a:cs typeface="+mn-cs"/>
            </a:endParaRPr>
          </a:p>
        </p:txBody>
      </p:sp>
      <p:sp>
        <p:nvSpPr>
          <p:cNvPr id="3" name="Slide Number Placeholder 2">
            <a:extLst>
              <a:ext uri="{FF2B5EF4-FFF2-40B4-BE49-F238E27FC236}">
                <a16:creationId xmlns:a16="http://schemas.microsoft.com/office/drawing/2014/main" id="{1E7A18DE-1057-0F49-B715-10B11E5F9A97}"/>
              </a:ext>
            </a:extLst>
          </p:cNvPr>
          <p:cNvSpPr>
            <a:spLocks noGrp="1"/>
          </p:cNvSpPr>
          <p:nvPr>
            <p:ph type="sldNum" sz="quarter" idx="10"/>
          </p:nvPr>
        </p:nvSpPr>
        <p:spPr/>
        <p:txBody>
          <a:bodyPr/>
          <a:lstStyle/>
          <a:p>
            <a:r>
              <a:rPr lang="en-US" dirty="0"/>
              <a:t>(#)</a:t>
            </a:r>
          </a:p>
        </p:txBody>
      </p:sp>
    </p:spTree>
    <p:extLst>
      <p:ext uri="{BB962C8B-B14F-4D97-AF65-F5344CB8AC3E}">
        <p14:creationId xmlns:p14="http://schemas.microsoft.com/office/powerpoint/2010/main" val="5500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1508BF78-DB4A-468B-8070-D82B315FE5C3}"/>
              </a:ext>
            </a:extLst>
          </p:cNvPr>
          <p:cNvSpPr>
            <a:spLocks noGrp="1"/>
          </p:cNvSpPr>
          <p:nvPr>
            <p:ph sz="half" idx="14"/>
          </p:nvPr>
        </p:nvSpPr>
        <p:spPr>
          <a:xfrm>
            <a:off x="440574" y="1197825"/>
            <a:ext cx="11325139" cy="4721619"/>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rgbClr val="969696"/>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7" name="Title 1">
            <a:extLst>
              <a:ext uri="{FF2B5EF4-FFF2-40B4-BE49-F238E27FC236}">
                <a16:creationId xmlns:a16="http://schemas.microsoft.com/office/drawing/2014/main" id="{EED68E1B-9DCF-4323-BC68-42045137900A}"/>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Title and Content</a:t>
            </a:r>
            <a:br>
              <a:rPr lang="en-US" dirty="0"/>
            </a:br>
            <a:br>
              <a:rPr lang="en-US" dirty="0"/>
            </a:br>
            <a:endParaRPr lang="en-US" dirty="0"/>
          </a:p>
        </p:txBody>
      </p:sp>
      <p:pic>
        <p:nvPicPr>
          <p:cNvPr id="17" name="Graphic 16">
            <a:extLst>
              <a:ext uri="{FF2B5EF4-FFF2-40B4-BE49-F238E27FC236}">
                <a16:creationId xmlns:a16="http://schemas.microsoft.com/office/drawing/2014/main" id="{F22E3EFD-0C39-48DD-B9F9-028F812C9BEE}"/>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28271" b="-13989"/>
          <a:stretch/>
        </p:blipFill>
        <p:spPr>
          <a:xfrm>
            <a:off x="2846815" y="6465058"/>
            <a:ext cx="7426528" cy="173718"/>
          </a:xfrm>
          <a:prstGeom prst="rect">
            <a:avLst/>
          </a:prstGeom>
        </p:spPr>
      </p:pic>
      <p:cxnSp>
        <p:nvCxnSpPr>
          <p:cNvPr id="21" name="Straight Connector 20">
            <a:extLst>
              <a:ext uri="{FF2B5EF4-FFF2-40B4-BE49-F238E27FC236}">
                <a16:creationId xmlns:a16="http://schemas.microsoft.com/office/drawing/2014/main" id="{C6910BFE-815C-411A-9D2B-8E0AE4FC6DB9}"/>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99620E13-7CA1-4D7A-B6FF-BC197FB16ADC}"/>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2319"/>
          <a:stretch/>
        </p:blipFill>
        <p:spPr>
          <a:xfrm>
            <a:off x="413169" y="0"/>
            <a:ext cx="632243" cy="876300"/>
          </a:xfrm>
          <a:prstGeom prst="rect">
            <a:avLst/>
          </a:prstGeom>
        </p:spPr>
      </p:pic>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996C9CAD-C542-A04E-9C2D-F028F73CD1D8}"/>
              </a:ext>
            </a:extLst>
          </p:cNvPr>
          <p:cNvSpPr>
            <a:spLocks noGrp="1"/>
          </p:cNvSpPr>
          <p:nvPr>
            <p:ph type="sldNum" sz="quarter" idx="15"/>
          </p:nvPr>
        </p:nvSpPr>
        <p:spPr/>
        <p:txBody>
          <a:bodyPr/>
          <a:lstStyle/>
          <a:p>
            <a:r>
              <a:rPr lang="en-US" dirty="0"/>
              <a:t>(#)</a:t>
            </a:r>
          </a:p>
        </p:txBody>
      </p:sp>
    </p:spTree>
    <p:extLst>
      <p:ext uri="{BB962C8B-B14F-4D97-AF65-F5344CB8AC3E}">
        <p14:creationId xmlns:p14="http://schemas.microsoft.com/office/powerpoint/2010/main" val="3720265940"/>
      </p:ext>
    </p:extLst>
  </p:cSld>
  <p:clrMapOvr>
    <a:masterClrMapping/>
  </p:clrMapOvr>
  <p:extLst>
    <p:ext uri="{DCECCB84-F9BA-43D5-87BE-67443E8EF086}">
      <p15:sldGuideLst xmlns:p15="http://schemas.microsoft.com/office/powerpoint/2012/main">
        <p15:guide id="1" pos="7464" userDrawn="1">
          <p15:clr>
            <a:srgbClr val="FBAE40"/>
          </p15:clr>
        </p15:guide>
        <p15:guide id="2" orient="horz" pos="41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a:t>Click to edit Master title style</a:t>
            </a:r>
            <a:endParaRPr kumimoji="0"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Footer Placeholder 2"/>
          <p:cNvSpPr txBox="1">
            <a:spLocks/>
          </p:cNvSpPr>
          <p:nvPr userDrawn="1"/>
        </p:nvSpPr>
        <p:spPr>
          <a:xfrm>
            <a:off x="6763021" y="6477000"/>
            <a:ext cx="5283200" cy="177800"/>
          </a:xfrm>
          <a:prstGeom prst="rect">
            <a:avLst/>
          </a:prstGeom>
        </p:spPr>
        <p:txBody>
          <a:bodyPr anchor="ctr" anchorCtr="0"/>
          <a:lstStyle>
            <a:defPPr>
              <a:defRPr lang="en-US"/>
            </a:defPPr>
            <a:lvl1pPr marL="0" algn="r" defTabSz="914400" rtl="0" eaLnBrk="1" latinLnBrk="0" hangingPunct="1">
              <a:defRPr kumimoji="0" sz="10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DD9">
                    <a:lumMod val="75000"/>
                  </a:srgbClr>
                </a:solidFill>
                <a:effectLst/>
                <a:uLnTx/>
                <a:uFillTx/>
                <a:latin typeface="Trebuchet MS" pitchFamily="34" charset="0"/>
                <a:ea typeface="+mn-ea"/>
                <a:cs typeface="+mn-cs"/>
              </a:rPr>
              <a:t>Copyright © 2017. American Software</a:t>
            </a:r>
            <a:endParaRPr kumimoji="0" lang="en-IN" sz="1000" b="0" i="0" u="none" strike="noStrike" kern="1200" cap="none" spc="0" normalizeH="0" baseline="0" noProof="0" dirty="0">
              <a:ln>
                <a:noFill/>
              </a:ln>
              <a:solidFill>
                <a:srgbClr val="009DD9">
                  <a:lumMod val="75000"/>
                </a:srgbClr>
              </a:solidFill>
              <a:effectLst/>
              <a:uLnTx/>
              <a:uFillTx/>
              <a:latin typeface="Trebuchet MS" pitchFamily="34" charset="0"/>
              <a:ea typeface="+mn-ea"/>
              <a:cs typeface="+mn-cs"/>
            </a:endParaRPr>
          </a:p>
        </p:txBody>
      </p:sp>
      <p:sp>
        <p:nvSpPr>
          <p:cNvPr id="3" name="Slide Number Placeholder 2">
            <a:extLst>
              <a:ext uri="{FF2B5EF4-FFF2-40B4-BE49-F238E27FC236}">
                <a16:creationId xmlns:a16="http://schemas.microsoft.com/office/drawing/2014/main" id="{2C44DC26-FB86-C543-989A-C5657E60642C}"/>
              </a:ext>
            </a:extLst>
          </p:cNvPr>
          <p:cNvSpPr>
            <a:spLocks noGrp="1"/>
          </p:cNvSpPr>
          <p:nvPr>
            <p:ph type="sldNum" sz="quarter" idx="10"/>
          </p:nvPr>
        </p:nvSpPr>
        <p:spPr/>
        <p:txBody>
          <a:bodyPr/>
          <a:lstStyle/>
          <a:p>
            <a:r>
              <a:rPr lang="en-US" dirty="0"/>
              <a:t>(#)</a:t>
            </a:r>
          </a:p>
        </p:txBody>
      </p:sp>
    </p:spTree>
    <p:extLst>
      <p:ext uri="{BB962C8B-B14F-4D97-AF65-F5344CB8AC3E}">
        <p14:creationId xmlns:p14="http://schemas.microsoft.com/office/powerpoint/2010/main" val="53202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8"/>
          <p:cNvSpPr>
            <a:spLocks noGrp="1"/>
          </p:cNvSpPr>
          <p:nvPr>
            <p:ph type="subTitle" idx="1"/>
          </p:nvPr>
        </p:nvSpPr>
        <p:spPr>
          <a:xfrm>
            <a:off x="914400" y="2971800"/>
            <a:ext cx="8534400" cy="533400"/>
          </a:xfrm>
        </p:spPr>
        <p:txBody>
          <a:bodyPr>
            <a:normAutofit/>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 name="TextBox 1"/>
          <p:cNvSpPr txBox="1"/>
          <p:nvPr userDrawn="1"/>
        </p:nvSpPr>
        <p:spPr>
          <a:xfrm>
            <a:off x="862642" y="1759789"/>
            <a:ext cx="5641676" cy="1190445"/>
          </a:xfrm>
          <a:prstGeom prst="rect">
            <a:avLst/>
          </a:prstGeom>
        </p:spPr>
        <p:txBody>
          <a:bodyPr wrap="square" rtlCol="0">
            <a:noAutofit/>
          </a:bodyPr>
          <a:lstStyle/>
          <a:p>
            <a:pPr marL="0" marR="0" indent="0" algn="l"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6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val="383382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 y="0"/>
            <a:ext cx="12191238" cy="6858000"/>
          </a:xfrm>
          <a:prstGeom prst="rect">
            <a:avLst/>
          </a:prstGeom>
        </p:spPr>
      </p:pic>
      <p:cxnSp>
        <p:nvCxnSpPr>
          <p:cNvPr id="8" name="Straight Connector 7"/>
          <p:cNvCxnSpPr/>
          <p:nvPr userDrawn="1"/>
        </p:nvCxnSpPr>
        <p:spPr>
          <a:xfrm>
            <a:off x="8280400" y="680137"/>
            <a:ext cx="0" cy="40588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hasCustomPrompt="1"/>
          </p:nvPr>
        </p:nvSpPr>
        <p:spPr>
          <a:xfrm>
            <a:off x="762000" y="1595120"/>
            <a:ext cx="7153275" cy="3189923"/>
          </a:xfrm>
        </p:spPr>
        <p:txBody>
          <a:bodyPr>
            <a:noAutofit/>
          </a:bodyPr>
          <a:lstStyle>
            <a:lvl1pPr marL="0" indent="0" algn="r">
              <a:buFontTx/>
              <a:buNone/>
              <a:defRPr sz="5400">
                <a:solidFill>
                  <a:schemeClr val="bg1"/>
                </a:solidFill>
                <a:latin typeface="+mn-lt"/>
              </a:defRPr>
            </a:lvl1pPr>
            <a:lvl2pPr marL="457200" indent="0">
              <a:buFontTx/>
              <a:buNone/>
              <a:defRPr sz="5400">
                <a:solidFill>
                  <a:schemeClr val="bg1"/>
                </a:solidFill>
                <a:latin typeface="+mn-lt"/>
              </a:defRPr>
            </a:lvl2pPr>
            <a:lvl3pPr marL="914400" indent="0">
              <a:buFontTx/>
              <a:buNone/>
              <a:defRPr sz="5400">
                <a:solidFill>
                  <a:schemeClr val="bg1"/>
                </a:solidFill>
                <a:latin typeface="+mn-lt"/>
              </a:defRPr>
            </a:lvl3pPr>
            <a:lvl4pPr marL="1371600" indent="0">
              <a:buFontTx/>
              <a:buNone/>
              <a:defRPr sz="5400">
                <a:solidFill>
                  <a:schemeClr val="bg1"/>
                </a:solidFill>
                <a:latin typeface="+mn-lt"/>
              </a:defRPr>
            </a:lvl4pPr>
            <a:lvl5pPr marL="1828800" indent="0">
              <a:buFontTx/>
              <a:buNone/>
              <a:defRPr sz="5400">
                <a:solidFill>
                  <a:schemeClr val="bg1"/>
                </a:solidFill>
                <a:latin typeface="+mn-lt"/>
              </a:defRPr>
            </a:lvl5pPr>
          </a:lstStyle>
          <a:p>
            <a:pPr lvl="0"/>
            <a:r>
              <a:rPr lang="en-US" dirty="0"/>
              <a:t>Click to edit title</a:t>
            </a:r>
          </a:p>
        </p:txBody>
      </p:sp>
      <p:sp>
        <p:nvSpPr>
          <p:cNvPr id="17" name="Text Placeholder 16"/>
          <p:cNvSpPr>
            <a:spLocks noGrp="1"/>
          </p:cNvSpPr>
          <p:nvPr>
            <p:ph type="body" sz="quarter" idx="11" hasCustomPrompt="1"/>
          </p:nvPr>
        </p:nvSpPr>
        <p:spPr>
          <a:xfrm>
            <a:off x="8397081" y="1551017"/>
            <a:ext cx="3678238" cy="273685"/>
          </a:xfrm>
        </p:spPr>
        <p:txBody>
          <a:bodyPr>
            <a:noAutofit/>
          </a:bodyPr>
          <a:lstStyle>
            <a:lvl1pPr marL="0" indent="0">
              <a:buFontTx/>
              <a:buNone/>
              <a:defRPr sz="2000" b="1">
                <a:solidFill>
                  <a:srgbClr val="00B0F0"/>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name</a:t>
            </a:r>
          </a:p>
        </p:txBody>
      </p:sp>
      <p:sp>
        <p:nvSpPr>
          <p:cNvPr id="18" name="Text Placeholder 16"/>
          <p:cNvSpPr>
            <a:spLocks noGrp="1"/>
          </p:cNvSpPr>
          <p:nvPr>
            <p:ph type="body" sz="quarter" idx="12" hasCustomPrompt="1"/>
          </p:nvPr>
        </p:nvSpPr>
        <p:spPr>
          <a:xfrm>
            <a:off x="8397081" y="1859624"/>
            <a:ext cx="3678238" cy="232092"/>
          </a:xfrm>
        </p:spPr>
        <p:txBody>
          <a:bodyPr>
            <a:noAutofit/>
          </a:bodyPr>
          <a:lstStyle>
            <a:lvl1pPr marL="0" indent="0">
              <a:buFontTx/>
              <a:buNone/>
              <a:defRPr sz="1600" b="0">
                <a:solidFill>
                  <a:schemeClr val="bg1"/>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title</a:t>
            </a:r>
          </a:p>
        </p:txBody>
      </p:sp>
      <p:sp>
        <p:nvSpPr>
          <p:cNvPr id="19" name="Text Placeholder 16"/>
          <p:cNvSpPr>
            <a:spLocks noGrp="1"/>
          </p:cNvSpPr>
          <p:nvPr>
            <p:ph type="body" sz="quarter" idx="13" hasCustomPrompt="1"/>
          </p:nvPr>
        </p:nvSpPr>
        <p:spPr>
          <a:xfrm>
            <a:off x="8280400" y="2709545"/>
            <a:ext cx="3678238" cy="273685"/>
          </a:xfrm>
        </p:spPr>
        <p:txBody>
          <a:bodyPr>
            <a:noAutofit/>
          </a:bodyPr>
          <a:lstStyle>
            <a:lvl1pPr marL="0" indent="0">
              <a:buFontTx/>
              <a:buNone/>
              <a:defRPr sz="2000" b="1">
                <a:solidFill>
                  <a:srgbClr val="00B0F0"/>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name</a:t>
            </a:r>
          </a:p>
        </p:txBody>
      </p:sp>
      <p:sp>
        <p:nvSpPr>
          <p:cNvPr id="20" name="Text Placeholder 16"/>
          <p:cNvSpPr>
            <a:spLocks noGrp="1"/>
          </p:cNvSpPr>
          <p:nvPr>
            <p:ph type="body" sz="quarter" idx="14" hasCustomPrompt="1"/>
          </p:nvPr>
        </p:nvSpPr>
        <p:spPr>
          <a:xfrm>
            <a:off x="8280400" y="2986724"/>
            <a:ext cx="3678238" cy="232092"/>
          </a:xfrm>
        </p:spPr>
        <p:txBody>
          <a:bodyPr>
            <a:noAutofit/>
          </a:bodyPr>
          <a:lstStyle>
            <a:lvl1pPr marL="0" indent="0">
              <a:buFontTx/>
              <a:buNone/>
              <a:defRPr sz="1600" b="0">
                <a:solidFill>
                  <a:schemeClr val="bg1"/>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title</a:t>
            </a:r>
          </a:p>
        </p:txBody>
      </p:sp>
      <p:sp>
        <p:nvSpPr>
          <p:cNvPr id="21" name="Text Placeholder 16"/>
          <p:cNvSpPr>
            <a:spLocks noGrp="1"/>
          </p:cNvSpPr>
          <p:nvPr>
            <p:ph type="body" sz="quarter" idx="15" hasCustomPrompt="1"/>
          </p:nvPr>
        </p:nvSpPr>
        <p:spPr>
          <a:xfrm>
            <a:off x="8284874" y="3485830"/>
            <a:ext cx="3678238" cy="273685"/>
          </a:xfrm>
        </p:spPr>
        <p:txBody>
          <a:bodyPr>
            <a:noAutofit/>
          </a:bodyPr>
          <a:lstStyle>
            <a:lvl1pPr marL="0" indent="0">
              <a:buFontTx/>
              <a:buNone/>
              <a:defRPr sz="2000" b="1">
                <a:solidFill>
                  <a:srgbClr val="00B0F0"/>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name</a:t>
            </a:r>
          </a:p>
        </p:txBody>
      </p:sp>
      <p:sp>
        <p:nvSpPr>
          <p:cNvPr id="22" name="Text Placeholder 16"/>
          <p:cNvSpPr>
            <a:spLocks noGrp="1"/>
          </p:cNvSpPr>
          <p:nvPr>
            <p:ph type="body" sz="quarter" idx="16" hasCustomPrompt="1"/>
          </p:nvPr>
        </p:nvSpPr>
        <p:spPr>
          <a:xfrm>
            <a:off x="8284874" y="3766184"/>
            <a:ext cx="3678238" cy="232092"/>
          </a:xfrm>
        </p:spPr>
        <p:txBody>
          <a:bodyPr>
            <a:noAutofit/>
          </a:bodyPr>
          <a:lstStyle>
            <a:lvl1pPr marL="0" indent="0">
              <a:buFontTx/>
              <a:buNone/>
              <a:defRPr sz="1600" b="0">
                <a:solidFill>
                  <a:schemeClr val="bg1"/>
                </a:solidFill>
                <a:latin typeface="+mj-lt"/>
              </a:defRPr>
            </a:lvl1pPr>
            <a:lvl2pPr marL="457200" indent="0">
              <a:buFontTx/>
              <a:buNone/>
              <a:defRPr b="1">
                <a:solidFill>
                  <a:srgbClr val="00B0F0"/>
                </a:solidFill>
                <a:latin typeface="+mn-lt"/>
              </a:defRPr>
            </a:lvl2pPr>
            <a:lvl3pPr marL="914400" indent="0">
              <a:buFontTx/>
              <a:buNone/>
              <a:defRPr b="1">
                <a:solidFill>
                  <a:srgbClr val="00B0F0"/>
                </a:solidFill>
                <a:latin typeface="+mn-lt"/>
              </a:defRPr>
            </a:lvl3pPr>
            <a:lvl4pPr marL="1371600" indent="0">
              <a:buFontTx/>
              <a:buNone/>
              <a:defRPr b="1">
                <a:solidFill>
                  <a:srgbClr val="00B0F0"/>
                </a:solidFill>
                <a:latin typeface="+mn-lt"/>
              </a:defRPr>
            </a:lvl4pPr>
            <a:lvl5pPr marL="1828800" indent="0">
              <a:buFontTx/>
              <a:buNone/>
              <a:defRPr b="1">
                <a:solidFill>
                  <a:srgbClr val="00B0F0"/>
                </a:solidFill>
                <a:latin typeface="+mn-lt"/>
              </a:defRPr>
            </a:lvl5pPr>
          </a:lstStyle>
          <a:p>
            <a:pPr lvl="0"/>
            <a:r>
              <a:rPr lang="en-US" dirty="0"/>
              <a:t>Click to edit Presenter title</a:t>
            </a:r>
          </a:p>
        </p:txBody>
      </p:sp>
      <p:cxnSp>
        <p:nvCxnSpPr>
          <p:cNvPr id="11" name="Straight Connector 10"/>
          <p:cNvCxnSpPr/>
          <p:nvPr userDrawn="1"/>
        </p:nvCxnSpPr>
        <p:spPr>
          <a:xfrm>
            <a:off x="-102637" y="6083558"/>
            <a:ext cx="1243770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07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F22E3EFD-0C39-48DD-B9F9-028F812C9BE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8271" b="-13989"/>
          <a:stretch/>
        </p:blipFill>
        <p:spPr>
          <a:xfrm>
            <a:off x="2846815" y="6465058"/>
            <a:ext cx="7426528" cy="173718"/>
          </a:xfrm>
          <a:prstGeom prst="rect">
            <a:avLst/>
          </a:prstGeom>
        </p:spPr>
      </p:pic>
      <p:cxnSp>
        <p:nvCxnSpPr>
          <p:cNvPr id="21" name="Straight Connector 20">
            <a:extLst>
              <a:ext uri="{FF2B5EF4-FFF2-40B4-BE49-F238E27FC236}">
                <a16:creationId xmlns:a16="http://schemas.microsoft.com/office/drawing/2014/main" id="{C6910BFE-815C-411A-9D2B-8E0AE4FC6DB9}"/>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99620E13-7CA1-4D7A-B6FF-BC197FB16AD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2319"/>
          <a:stretch/>
        </p:blipFill>
        <p:spPr>
          <a:xfrm>
            <a:off x="413169" y="0"/>
            <a:ext cx="632243" cy="87630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4" name="Slide Number Placeholder 3">
            <a:extLst>
              <a:ext uri="{FF2B5EF4-FFF2-40B4-BE49-F238E27FC236}">
                <a16:creationId xmlns:a16="http://schemas.microsoft.com/office/drawing/2014/main" id="{40FA2A88-88B0-2C41-95BA-F2B6B30CF4FE}"/>
              </a:ext>
            </a:extLst>
          </p:cNvPr>
          <p:cNvSpPr>
            <a:spLocks noGrp="1"/>
          </p:cNvSpPr>
          <p:nvPr>
            <p:ph type="sldNum" sz="quarter" idx="10"/>
          </p:nvPr>
        </p:nvSpPr>
        <p:spPr/>
        <p:txBody>
          <a:bodyPr/>
          <a:lstStyle/>
          <a:p>
            <a:r>
              <a:rPr lang="en-US" dirty="0"/>
              <a:t>(#)</a:t>
            </a:r>
          </a:p>
        </p:txBody>
      </p:sp>
    </p:spTree>
    <p:extLst>
      <p:ext uri="{BB962C8B-B14F-4D97-AF65-F5344CB8AC3E}">
        <p14:creationId xmlns:p14="http://schemas.microsoft.com/office/powerpoint/2010/main" val="2900436175"/>
      </p:ext>
    </p:extLst>
  </p:cSld>
  <p:clrMapOvr>
    <a:masterClrMapping/>
  </p:clrMapOvr>
  <p:extLst>
    <p:ext uri="{DCECCB84-F9BA-43D5-87BE-67443E8EF086}">
      <p15:sldGuideLst xmlns:p15="http://schemas.microsoft.com/office/powerpoint/2012/main">
        <p15:guide id="1" pos="7464">
          <p15:clr>
            <a:srgbClr val="FBAE40"/>
          </p15:clr>
        </p15:guide>
        <p15:guide id="2" orient="horz"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D68E1B-9DCF-4323-BC68-42045137900A}"/>
              </a:ext>
            </a:extLst>
          </p:cNvPr>
          <p:cNvSpPr>
            <a:spLocks noGrp="1"/>
          </p:cNvSpPr>
          <p:nvPr>
            <p:ph type="title" hasCustomPrompt="1"/>
          </p:nvPr>
        </p:nvSpPr>
        <p:spPr>
          <a:xfrm>
            <a:off x="1190625" y="103516"/>
            <a:ext cx="10575088" cy="828000"/>
          </a:xfrm>
        </p:spPr>
        <p:txBody>
          <a:bodyPr anchor="t">
            <a:noAutofit/>
          </a:bodyPr>
          <a:lstStyle>
            <a:lvl1pPr>
              <a:defRPr sz="2800" b="1" baseline="0">
                <a:solidFill>
                  <a:srgbClr val="8DC63F"/>
                </a:solidFill>
                <a:latin typeface="Segoe UI" panose="020B0502040204020203" pitchFamily="34" charset="0"/>
                <a:cs typeface="Segoe UI" panose="020B0502040204020203" pitchFamily="34" charset="0"/>
              </a:defRPr>
            </a:lvl1pPr>
          </a:lstStyle>
          <a:p>
            <a:r>
              <a:rPr lang="en-US" dirty="0"/>
              <a:t>Click to add title</a:t>
            </a:r>
            <a:br>
              <a:rPr lang="en-US" dirty="0"/>
            </a:br>
            <a:br>
              <a:rPr lang="en-US" dirty="0"/>
            </a:br>
            <a:endParaRPr lang="en-US" dirty="0"/>
          </a:p>
        </p:txBody>
      </p:sp>
      <p:pic>
        <p:nvPicPr>
          <p:cNvPr id="17" name="Graphic 16">
            <a:extLst>
              <a:ext uri="{FF2B5EF4-FFF2-40B4-BE49-F238E27FC236}">
                <a16:creationId xmlns:a16="http://schemas.microsoft.com/office/drawing/2014/main" id="{F22E3EFD-0C39-48DD-B9F9-028F812C9BE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8271" b="-13989"/>
          <a:stretch/>
        </p:blipFill>
        <p:spPr>
          <a:xfrm>
            <a:off x="2846815" y="6465058"/>
            <a:ext cx="7426528" cy="173718"/>
          </a:xfrm>
          <a:prstGeom prst="rect">
            <a:avLst/>
          </a:prstGeom>
        </p:spPr>
      </p:pic>
      <p:cxnSp>
        <p:nvCxnSpPr>
          <p:cNvPr id="21" name="Straight Connector 20">
            <a:extLst>
              <a:ext uri="{FF2B5EF4-FFF2-40B4-BE49-F238E27FC236}">
                <a16:creationId xmlns:a16="http://schemas.microsoft.com/office/drawing/2014/main" id="{C6910BFE-815C-411A-9D2B-8E0AE4FC6DB9}"/>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99620E13-7CA1-4D7A-B6FF-BC197FB16AD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2319"/>
          <a:stretch/>
        </p:blipFill>
        <p:spPr>
          <a:xfrm>
            <a:off x="413169" y="0"/>
            <a:ext cx="632243" cy="876300"/>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FCB816B6-22FF-F44C-9D6F-F75FA090E4A0}"/>
              </a:ext>
            </a:extLst>
          </p:cNvPr>
          <p:cNvSpPr>
            <a:spLocks noGrp="1"/>
          </p:cNvSpPr>
          <p:nvPr>
            <p:ph type="sldNum" sz="quarter" idx="10"/>
          </p:nvPr>
        </p:nvSpPr>
        <p:spPr/>
        <p:txBody>
          <a:bodyPr/>
          <a:lstStyle/>
          <a:p>
            <a:fld id="{05F700C5-D7A6-3745-A728-80A31A26A048}" type="slidenum">
              <a:rPr lang="en-US" smtClean="0"/>
              <a:pPr/>
              <a:t>‹#›</a:t>
            </a:fld>
            <a:endParaRPr lang="en-US" dirty="0"/>
          </a:p>
        </p:txBody>
      </p:sp>
    </p:spTree>
    <p:extLst>
      <p:ext uri="{BB962C8B-B14F-4D97-AF65-F5344CB8AC3E}">
        <p14:creationId xmlns:p14="http://schemas.microsoft.com/office/powerpoint/2010/main" val="1679248002"/>
      </p:ext>
    </p:extLst>
  </p:cSld>
  <p:clrMapOvr>
    <a:masterClrMapping/>
  </p:clrMapOvr>
  <p:extLst>
    <p:ext uri="{DCECCB84-F9BA-43D5-87BE-67443E8EF086}">
      <p15:sldGuideLst xmlns:p15="http://schemas.microsoft.com/office/powerpoint/2012/main">
        <p15:guide id="1" pos="7464">
          <p15:clr>
            <a:srgbClr val="FBAE40"/>
          </p15:clr>
        </p15:guide>
        <p15:guide id="2"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CD08-0778-47AB-B246-EE9AF2C81D82}"/>
              </a:ext>
            </a:extLst>
          </p:cNvPr>
          <p:cNvSpPr>
            <a:spLocks noGrp="1"/>
          </p:cNvSpPr>
          <p:nvPr>
            <p:ph type="title" hasCustomPrompt="1"/>
          </p:nvPr>
        </p:nvSpPr>
        <p:spPr>
          <a:xfrm>
            <a:off x="939337" y="783992"/>
            <a:ext cx="3117273" cy="597997"/>
          </a:xfrm>
        </p:spPr>
        <p:txBody>
          <a:bodyPr anchor="t">
            <a:normAutofit/>
          </a:bodyPr>
          <a:lstStyle>
            <a:lvl1pPr algn="l">
              <a:defRPr sz="4000" b="1">
                <a:solidFill>
                  <a:srgbClr val="8DC63F"/>
                </a:solidFill>
                <a:latin typeface="Segoe UI" panose="020B0502040204020203" pitchFamily="34" charset="0"/>
                <a:cs typeface="Segoe UI" panose="020B0502040204020203" pitchFamily="34" charset="0"/>
              </a:defRPr>
            </a:lvl1pPr>
          </a:lstStyle>
          <a:p>
            <a:r>
              <a:rPr lang="en-US" dirty="0"/>
              <a:t>Agenda</a:t>
            </a:r>
          </a:p>
        </p:txBody>
      </p:sp>
      <p:sp>
        <p:nvSpPr>
          <p:cNvPr id="4" name="Content Placeholder 2">
            <a:extLst>
              <a:ext uri="{FF2B5EF4-FFF2-40B4-BE49-F238E27FC236}">
                <a16:creationId xmlns:a16="http://schemas.microsoft.com/office/drawing/2014/main" id="{C1588C54-6C6C-4918-9E97-25366A35A6E4}"/>
              </a:ext>
            </a:extLst>
          </p:cNvPr>
          <p:cNvSpPr>
            <a:spLocks noGrp="1"/>
          </p:cNvSpPr>
          <p:nvPr>
            <p:ph sz="half" idx="14"/>
          </p:nvPr>
        </p:nvSpPr>
        <p:spPr>
          <a:xfrm>
            <a:off x="4668982" y="783992"/>
            <a:ext cx="7096731" cy="5399782"/>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685800" indent="-228600" algn="l">
              <a:lnSpc>
                <a:spcPct val="100000"/>
              </a:lnSpc>
              <a:buFontTx/>
              <a:buBlip>
                <a:blip r:embed="rId3"/>
              </a:buBlip>
              <a:defRPr sz="2000">
                <a:solidFill>
                  <a:schemeClr val="tx1">
                    <a:lumMod val="50000"/>
                    <a:lumOff val="50000"/>
                  </a:schemeClr>
                </a:solidFill>
                <a:latin typeface="Segoe UI" panose="020B0502040204020203" pitchFamily="34" charset="0"/>
                <a:cs typeface="Segoe UI" panose="020B0502040204020203" pitchFamily="34" charset="0"/>
              </a:defRPr>
            </a:lvl2pPr>
            <a:lvl3pPr marL="1143000" indent="-228600" algn="l">
              <a:lnSpc>
                <a:spcPct val="100000"/>
              </a:lnSpc>
              <a:buClr>
                <a:srgbClr val="8CC63F"/>
              </a:buClr>
              <a:buFont typeface="Arial" panose="020B0604020202020204" pitchFamily="34" charset="0"/>
              <a:buChar char="•"/>
              <a:defRPr sz="1600">
                <a:solidFill>
                  <a:schemeClr val="tx1">
                    <a:lumMod val="50000"/>
                    <a:lumOff val="50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pic>
        <p:nvPicPr>
          <p:cNvPr id="3" name="Graphic 2">
            <a:extLst>
              <a:ext uri="{FF2B5EF4-FFF2-40B4-BE49-F238E27FC236}">
                <a16:creationId xmlns:a16="http://schemas.microsoft.com/office/drawing/2014/main" id="{67989B7D-EE0B-4EE1-B249-B340C7036D2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553" y="912709"/>
            <a:ext cx="277495" cy="340562"/>
          </a:xfrm>
          <a:prstGeom prst="rect">
            <a:avLst/>
          </a:prstGeom>
        </p:spPr>
      </p:pic>
      <p:pic>
        <p:nvPicPr>
          <p:cNvPr id="12" name="Graphic 11">
            <a:extLst>
              <a:ext uri="{FF2B5EF4-FFF2-40B4-BE49-F238E27FC236}">
                <a16:creationId xmlns:a16="http://schemas.microsoft.com/office/drawing/2014/main" id="{156E145F-7A5A-4508-BF02-58B72D845872}"/>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191" y="163729"/>
            <a:ext cx="12192000" cy="412376"/>
          </a:xfrm>
          <a:prstGeom prst="rect">
            <a:avLst/>
          </a:prstGeom>
        </p:spPr>
      </p:pic>
      <p:sp>
        <p:nvSpPr>
          <p:cNvPr id="8" name="Picture Placeholder 5">
            <a:extLst>
              <a:ext uri="{FF2B5EF4-FFF2-40B4-BE49-F238E27FC236}">
                <a16:creationId xmlns:a16="http://schemas.microsoft.com/office/drawing/2014/main" id="{45500449-2E07-4639-9B83-1DC1C55D6879}"/>
              </a:ext>
            </a:extLst>
          </p:cNvPr>
          <p:cNvSpPr>
            <a:spLocks noGrp="1"/>
          </p:cNvSpPr>
          <p:nvPr>
            <p:ph type="pic" sz="quarter" idx="15"/>
          </p:nvPr>
        </p:nvSpPr>
        <p:spPr>
          <a:xfrm>
            <a:off x="939800" y="1544638"/>
            <a:ext cx="3116809" cy="4639136"/>
          </a:xfrm>
        </p:spPr>
        <p:txBody>
          <a:bodyPr>
            <a:normAutofit/>
          </a:bodyPr>
          <a:lstStyle>
            <a:lvl1pPr marL="0" indent="0">
              <a:buFont typeface="Arial" panose="020B0604020202020204" pitchFamily="34" charset="0"/>
              <a:buNone/>
              <a:defRPr sz="1600">
                <a:solidFill>
                  <a:schemeClr val="tx1">
                    <a:lumMod val="50000"/>
                    <a:lumOff val="50000"/>
                  </a:schemeClr>
                </a:solidFill>
              </a:defRPr>
            </a:lvl1pPr>
          </a:lstStyle>
          <a:p>
            <a:r>
              <a:rPr lang="en-US"/>
              <a:t>Click icon to add picture</a:t>
            </a:r>
          </a:p>
        </p:txBody>
      </p:sp>
      <p:pic>
        <p:nvPicPr>
          <p:cNvPr id="9" name="Graphic 8">
            <a:extLst>
              <a:ext uri="{FF2B5EF4-FFF2-40B4-BE49-F238E27FC236}">
                <a16:creationId xmlns:a16="http://schemas.microsoft.com/office/drawing/2014/main" id="{A127DFC8-C734-41AB-ACF8-6E5A374FCCC7}"/>
              </a:ext>
            </a:extLst>
          </p:cNvPr>
          <p:cNvPicPr>
            <a:picLocks noChangeAspect="1"/>
          </p:cNvPicPr>
          <p:nvPr userDrawn="1"/>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r="28271" b="-13989"/>
          <a:stretch/>
        </p:blipFill>
        <p:spPr>
          <a:xfrm>
            <a:off x="2846815" y="6465058"/>
            <a:ext cx="7426528" cy="173718"/>
          </a:xfrm>
          <a:prstGeom prst="rect">
            <a:avLst/>
          </a:prstGeom>
        </p:spPr>
      </p:pic>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5" name="Slide Number Placeholder 4">
            <a:extLst>
              <a:ext uri="{FF2B5EF4-FFF2-40B4-BE49-F238E27FC236}">
                <a16:creationId xmlns:a16="http://schemas.microsoft.com/office/drawing/2014/main" id="{B7F447D6-6C05-A640-A09F-F5895BA4F24F}"/>
              </a:ext>
            </a:extLst>
          </p:cNvPr>
          <p:cNvSpPr>
            <a:spLocks noGrp="1"/>
          </p:cNvSpPr>
          <p:nvPr>
            <p:ph type="sldNum" sz="quarter" idx="16"/>
          </p:nvPr>
        </p:nvSpPr>
        <p:spPr/>
        <p:txBody>
          <a:bodyPr/>
          <a:lstStyle/>
          <a:p>
            <a:r>
              <a:rPr lang="en-US" dirty="0"/>
              <a:t>(#)</a:t>
            </a:r>
          </a:p>
        </p:txBody>
      </p:sp>
    </p:spTree>
    <p:extLst>
      <p:ext uri="{BB962C8B-B14F-4D97-AF65-F5344CB8AC3E}">
        <p14:creationId xmlns:p14="http://schemas.microsoft.com/office/powerpoint/2010/main" val="320818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C24CE8-BF43-40AA-984B-2E9A31F9E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2" name="Text Placeholder 2">
            <a:extLst>
              <a:ext uri="{FF2B5EF4-FFF2-40B4-BE49-F238E27FC236}">
                <a16:creationId xmlns:a16="http://schemas.microsoft.com/office/drawing/2014/main" id="{C81AA514-D589-4242-AED5-3F800ED08A65}"/>
              </a:ext>
            </a:extLst>
          </p:cNvPr>
          <p:cNvSpPr>
            <a:spLocks noGrp="1"/>
          </p:cNvSpPr>
          <p:nvPr>
            <p:ph type="body" idx="13" hasCustomPrompt="1"/>
          </p:nvPr>
        </p:nvSpPr>
        <p:spPr>
          <a:xfrm>
            <a:off x="5615673" y="2004567"/>
            <a:ext cx="977901" cy="977070"/>
          </a:xfrm>
          <a:prstGeom prst="ellipse">
            <a:avLst/>
          </a:prstGeom>
          <a:solidFill>
            <a:srgbClr val="255786"/>
          </a:solidFill>
        </p:spPr>
        <p:txBody>
          <a:bodyPr lIns="0" rIns="0" anchor="ctr">
            <a:normAutofit/>
          </a:bodyPr>
          <a:lstStyle>
            <a:lvl1pPr marL="0" indent="0" algn="ctr">
              <a:buNone/>
              <a:defRPr sz="3000" b="1">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Text Placeholder 2">
            <a:extLst>
              <a:ext uri="{FF2B5EF4-FFF2-40B4-BE49-F238E27FC236}">
                <a16:creationId xmlns:a16="http://schemas.microsoft.com/office/drawing/2014/main" id="{5FA91E72-8C41-4C3D-88FC-2E54FADB5315}"/>
              </a:ext>
            </a:extLst>
          </p:cNvPr>
          <p:cNvSpPr>
            <a:spLocks noGrp="1"/>
          </p:cNvSpPr>
          <p:nvPr>
            <p:ph type="body" idx="1"/>
          </p:nvPr>
        </p:nvSpPr>
        <p:spPr>
          <a:xfrm>
            <a:off x="1523998" y="4527408"/>
            <a:ext cx="9144001" cy="1128328"/>
          </a:xfrm>
        </p:spPr>
        <p:txBody>
          <a:bodyPr/>
          <a:lstStyle>
            <a:lvl1pPr marL="0" indent="0" algn="ctr">
              <a:buNone/>
              <a:defRPr sz="24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A1262E83-16F5-4B54-96B6-ABE0B878C698}"/>
              </a:ext>
            </a:extLst>
          </p:cNvPr>
          <p:cNvSpPr>
            <a:spLocks noGrp="1"/>
          </p:cNvSpPr>
          <p:nvPr>
            <p:ph type="ctrTitle" hasCustomPrompt="1"/>
          </p:nvPr>
        </p:nvSpPr>
        <p:spPr>
          <a:xfrm>
            <a:off x="1524000" y="2957466"/>
            <a:ext cx="9144000" cy="1569942"/>
          </a:xfrm>
        </p:spPr>
        <p:txBody>
          <a:bodyPr anchor="ctr">
            <a:noAutofit/>
          </a:bodyPr>
          <a:lstStyle>
            <a:lvl1pPr algn="ctr">
              <a:defRPr sz="4000" b="1">
                <a:solidFill>
                  <a:srgbClr val="8DC63F"/>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80138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8FAAA33-FEAF-42F9-A876-627C183E12F1}"/>
              </a:ext>
            </a:extLst>
          </p:cNvPr>
          <p:cNvSpPr>
            <a:spLocks noGrp="1"/>
          </p:cNvSpPr>
          <p:nvPr>
            <p:ph sz="half" idx="14"/>
          </p:nvPr>
        </p:nvSpPr>
        <p:spPr>
          <a:xfrm>
            <a:off x="440574" y="1200105"/>
            <a:ext cx="5428105" cy="4713305"/>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18" name="Content Placeholder 2">
            <a:extLst>
              <a:ext uri="{FF2B5EF4-FFF2-40B4-BE49-F238E27FC236}">
                <a16:creationId xmlns:a16="http://schemas.microsoft.com/office/drawing/2014/main" id="{B501284C-3C5E-4E31-8304-0D0E539F2DB2}"/>
              </a:ext>
            </a:extLst>
          </p:cNvPr>
          <p:cNvSpPr>
            <a:spLocks noGrp="1"/>
          </p:cNvSpPr>
          <p:nvPr>
            <p:ph sz="half" idx="15"/>
          </p:nvPr>
        </p:nvSpPr>
        <p:spPr>
          <a:xfrm>
            <a:off x="6309253" y="1197826"/>
            <a:ext cx="5456460" cy="4713305"/>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37B52EF-A94D-44EB-B969-C4BE0A0E3057}"/>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Two Content</a:t>
            </a:r>
          </a:p>
        </p:txBody>
      </p:sp>
      <p:pic>
        <p:nvPicPr>
          <p:cNvPr id="16" name="Graphic 15">
            <a:extLst>
              <a:ext uri="{FF2B5EF4-FFF2-40B4-BE49-F238E27FC236}">
                <a16:creationId xmlns:a16="http://schemas.microsoft.com/office/drawing/2014/main" id="{B81EBD79-44E2-495A-A676-E5C46383AC05}"/>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28271" b="-13989"/>
          <a:stretch/>
        </p:blipFill>
        <p:spPr>
          <a:xfrm>
            <a:off x="2846815" y="6465058"/>
            <a:ext cx="7426528" cy="173718"/>
          </a:xfrm>
          <a:prstGeom prst="rect">
            <a:avLst/>
          </a:prstGeom>
        </p:spPr>
      </p:pic>
      <p:cxnSp>
        <p:nvCxnSpPr>
          <p:cNvPr id="17" name="Straight Connector 16">
            <a:extLst>
              <a:ext uri="{FF2B5EF4-FFF2-40B4-BE49-F238E27FC236}">
                <a16:creationId xmlns:a16="http://schemas.microsoft.com/office/drawing/2014/main" id="{EC0DA748-67E0-4B7C-8FFA-EBBF96475637}"/>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645D096B-958B-4A89-9DE8-6B3584B06361}"/>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2319"/>
          <a:stretch/>
        </p:blipFill>
        <p:spPr>
          <a:xfrm>
            <a:off x="413169" y="0"/>
            <a:ext cx="632243" cy="8763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CB803E38-13AA-F64E-8A00-5C65A5EF7933}"/>
              </a:ext>
            </a:extLst>
          </p:cNvPr>
          <p:cNvSpPr>
            <a:spLocks noGrp="1"/>
          </p:cNvSpPr>
          <p:nvPr>
            <p:ph type="sldNum" sz="quarter" idx="16"/>
          </p:nvPr>
        </p:nvSpPr>
        <p:spPr/>
        <p:txBody>
          <a:bodyPr/>
          <a:lstStyle/>
          <a:p>
            <a:r>
              <a:rPr lang="en-US" dirty="0"/>
              <a:t>(#)</a:t>
            </a:r>
          </a:p>
        </p:txBody>
      </p:sp>
    </p:spTree>
    <p:extLst>
      <p:ext uri="{BB962C8B-B14F-4D97-AF65-F5344CB8AC3E}">
        <p14:creationId xmlns:p14="http://schemas.microsoft.com/office/powerpoint/2010/main" val="356256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212E03B6-F9F5-4CB2-A9E8-44B31064A5CA}"/>
              </a:ext>
            </a:extLst>
          </p:cNvPr>
          <p:cNvSpPr>
            <a:spLocks noGrp="1"/>
          </p:cNvSpPr>
          <p:nvPr>
            <p:ph type="body" idx="1" hasCustomPrompt="1"/>
          </p:nvPr>
        </p:nvSpPr>
        <p:spPr>
          <a:xfrm>
            <a:off x="440575" y="1197826"/>
            <a:ext cx="5312526" cy="719307"/>
          </a:xfrm>
        </p:spPr>
        <p:txBody>
          <a:bodyPr anchor="ctr">
            <a:normAutofit/>
          </a:bodyPr>
          <a:lstStyle>
            <a:lvl1pPr marL="0" indent="0" algn="l">
              <a:buNone/>
              <a:defRPr sz="2400" b="1">
                <a:solidFill>
                  <a:srgbClr val="255786"/>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0" name="Text Placeholder 2">
            <a:extLst>
              <a:ext uri="{FF2B5EF4-FFF2-40B4-BE49-F238E27FC236}">
                <a16:creationId xmlns:a16="http://schemas.microsoft.com/office/drawing/2014/main" id="{A9AF5D5A-1C95-468D-81D5-187CDBDE7AFC}"/>
              </a:ext>
            </a:extLst>
          </p:cNvPr>
          <p:cNvSpPr>
            <a:spLocks noGrp="1"/>
          </p:cNvSpPr>
          <p:nvPr>
            <p:ph type="body" idx="15" hasCustomPrompt="1"/>
          </p:nvPr>
        </p:nvSpPr>
        <p:spPr>
          <a:xfrm>
            <a:off x="6448425" y="1197826"/>
            <a:ext cx="5317286" cy="719307"/>
          </a:xfrm>
        </p:spPr>
        <p:txBody>
          <a:bodyPr anchor="ctr">
            <a:normAutofit/>
          </a:bodyPr>
          <a:lstStyle>
            <a:lvl1pPr marL="0" indent="0" algn="l">
              <a:buNone/>
              <a:defRPr sz="2400" b="1">
                <a:solidFill>
                  <a:srgbClr val="8CC63F"/>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2" name="Straight Connector 21">
            <a:extLst>
              <a:ext uri="{FF2B5EF4-FFF2-40B4-BE49-F238E27FC236}">
                <a16:creationId xmlns:a16="http://schemas.microsoft.com/office/drawing/2014/main" id="{4AABB00E-3371-47C4-9CF1-32C2725278F4}"/>
              </a:ext>
            </a:extLst>
          </p:cNvPr>
          <p:cNvCxnSpPr>
            <a:cxnSpLocks/>
          </p:cNvCxnSpPr>
          <p:nvPr userDrawn="1"/>
        </p:nvCxnSpPr>
        <p:spPr>
          <a:xfrm>
            <a:off x="6096000" y="1197826"/>
            <a:ext cx="0" cy="471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0A0B0EE-C91B-4C2E-852B-6044D67DD914}"/>
              </a:ext>
            </a:extLst>
          </p:cNvPr>
          <p:cNvSpPr>
            <a:spLocks noGrp="1"/>
          </p:cNvSpPr>
          <p:nvPr>
            <p:ph sz="half" idx="14"/>
          </p:nvPr>
        </p:nvSpPr>
        <p:spPr>
          <a:xfrm>
            <a:off x="435824" y="2113713"/>
            <a:ext cx="5317277" cy="3805732"/>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27" name="Content Placeholder 2">
            <a:extLst>
              <a:ext uri="{FF2B5EF4-FFF2-40B4-BE49-F238E27FC236}">
                <a16:creationId xmlns:a16="http://schemas.microsoft.com/office/drawing/2014/main" id="{5A22ACAF-3C61-4233-BEF7-F9570682CF36}"/>
              </a:ext>
            </a:extLst>
          </p:cNvPr>
          <p:cNvSpPr>
            <a:spLocks noGrp="1"/>
          </p:cNvSpPr>
          <p:nvPr>
            <p:ph sz="half" idx="16"/>
          </p:nvPr>
        </p:nvSpPr>
        <p:spPr>
          <a:xfrm>
            <a:off x="6448425" y="2111434"/>
            <a:ext cx="5317278" cy="3805732"/>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F0686706-7D79-401E-A45F-7EEEA1988D7D}"/>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Comparison</a:t>
            </a:r>
          </a:p>
        </p:txBody>
      </p:sp>
      <p:pic>
        <p:nvPicPr>
          <p:cNvPr id="18" name="Graphic 17">
            <a:extLst>
              <a:ext uri="{FF2B5EF4-FFF2-40B4-BE49-F238E27FC236}">
                <a16:creationId xmlns:a16="http://schemas.microsoft.com/office/drawing/2014/main" id="{96564D5F-D911-4606-BD26-2DBCBF3B53CD}"/>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28271" b="-13989"/>
          <a:stretch/>
        </p:blipFill>
        <p:spPr>
          <a:xfrm>
            <a:off x="2846815" y="6465058"/>
            <a:ext cx="7426528" cy="173718"/>
          </a:xfrm>
          <a:prstGeom prst="rect">
            <a:avLst/>
          </a:prstGeom>
        </p:spPr>
      </p:pic>
      <p:cxnSp>
        <p:nvCxnSpPr>
          <p:cNvPr id="21" name="Straight Connector 20">
            <a:extLst>
              <a:ext uri="{FF2B5EF4-FFF2-40B4-BE49-F238E27FC236}">
                <a16:creationId xmlns:a16="http://schemas.microsoft.com/office/drawing/2014/main" id="{58050C88-381B-4CAA-B61D-3EE25EF074BD}"/>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8B2BAA9B-143E-4856-A4DA-AE5697B056F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2319"/>
          <a:stretch/>
        </p:blipFill>
        <p:spPr>
          <a:xfrm>
            <a:off x="413169" y="0"/>
            <a:ext cx="632243" cy="876300"/>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3CE12596-4AFE-4743-B421-60E995BE90F5}"/>
              </a:ext>
            </a:extLst>
          </p:cNvPr>
          <p:cNvSpPr>
            <a:spLocks noGrp="1"/>
          </p:cNvSpPr>
          <p:nvPr>
            <p:ph type="sldNum" sz="quarter" idx="17"/>
          </p:nvPr>
        </p:nvSpPr>
        <p:spPr/>
        <p:txBody>
          <a:bodyPr/>
          <a:lstStyle/>
          <a:p>
            <a:r>
              <a:rPr lang="en-US" dirty="0"/>
              <a:t>(#)</a:t>
            </a:r>
          </a:p>
        </p:txBody>
      </p:sp>
    </p:spTree>
    <p:extLst>
      <p:ext uri="{BB962C8B-B14F-4D97-AF65-F5344CB8AC3E}">
        <p14:creationId xmlns:p14="http://schemas.microsoft.com/office/powerpoint/2010/main" val="217589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5FEA2D83-CA30-4D02-984F-99C871ECC4EB}"/>
              </a:ext>
            </a:extLst>
          </p:cNvPr>
          <p:cNvSpPr>
            <a:spLocks noGrp="1"/>
          </p:cNvSpPr>
          <p:nvPr>
            <p:ph type="body" sz="quarter" idx="15"/>
          </p:nvPr>
        </p:nvSpPr>
        <p:spPr>
          <a:xfrm>
            <a:off x="6316287" y="1211345"/>
            <a:ext cx="5449425" cy="4708099"/>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sz="1600">
                <a:solidFill>
                  <a:schemeClr val="tx1">
                    <a:lumMod val="75000"/>
                    <a:lumOff val="25000"/>
                  </a:schemeClr>
                </a:solidFill>
              </a:defRPr>
            </a:lvl4pPr>
            <a:lvl5pPr marL="2057400" indent="-228600">
              <a:buFontTx/>
              <a:buBlip>
                <a:blip r:embed="rId4"/>
              </a:buBlip>
              <a:defRPr sz="1600">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p:txBody>
      </p:sp>
      <p:sp>
        <p:nvSpPr>
          <p:cNvPr id="26" name="Text Placeholder 2">
            <a:extLst>
              <a:ext uri="{FF2B5EF4-FFF2-40B4-BE49-F238E27FC236}">
                <a16:creationId xmlns:a16="http://schemas.microsoft.com/office/drawing/2014/main" id="{493A391C-A79E-4CA9-846F-FAC158A2966E}"/>
              </a:ext>
            </a:extLst>
          </p:cNvPr>
          <p:cNvSpPr>
            <a:spLocks noGrp="1"/>
          </p:cNvSpPr>
          <p:nvPr>
            <p:ph type="body" idx="16" hasCustomPrompt="1"/>
          </p:nvPr>
        </p:nvSpPr>
        <p:spPr>
          <a:xfrm>
            <a:off x="440573" y="1211346"/>
            <a:ext cx="5435139" cy="705788"/>
          </a:xfrm>
        </p:spPr>
        <p:txBody>
          <a:bodyPr anchor="ctr">
            <a:normAutofit/>
          </a:bodyPr>
          <a:lstStyle>
            <a:lvl1pPr marL="0" indent="0" algn="l">
              <a:buNone/>
              <a:defRPr sz="2400" b="1">
                <a:solidFill>
                  <a:srgbClr val="8DC63F"/>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Content Placeholder 2">
            <a:extLst>
              <a:ext uri="{FF2B5EF4-FFF2-40B4-BE49-F238E27FC236}">
                <a16:creationId xmlns:a16="http://schemas.microsoft.com/office/drawing/2014/main" id="{F3F34835-182E-4F97-BDC4-2E67A358C470}"/>
              </a:ext>
            </a:extLst>
          </p:cNvPr>
          <p:cNvSpPr>
            <a:spLocks noGrp="1"/>
          </p:cNvSpPr>
          <p:nvPr>
            <p:ph sz="half" idx="14"/>
          </p:nvPr>
        </p:nvSpPr>
        <p:spPr>
          <a:xfrm>
            <a:off x="440574" y="2158988"/>
            <a:ext cx="5435139" cy="3747507"/>
          </a:xfrm>
        </p:spPr>
        <p:txBody>
          <a:bodyPr>
            <a:normAutofit/>
          </a:bodyPr>
          <a:lstStyle>
            <a:lvl1pPr marL="228600" indent="-228600" algn="l">
              <a:lnSpc>
                <a:spcPct val="100000"/>
              </a:lnSpc>
              <a:buFontTx/>
              <a:buBlip>
                <a:blip r:embed="rId2"/>
              </a:buBlip>
              <a:defRPr sz="2400">
                <a:solidFill>
                  <a:schemeClr val="tx1">
                    <a:lumMod val="75000"/>
                    <a:lumOff val="25000"/>
                  </a:schemeClr>
                </a:solidFill>
                <a:latin typeface="Segoe UI" panose="020B0502040204020203" pitchFamily="34" charset="0"/>
                <a:cs typeface="Segoe UI" panose="020B0502040204020203" pitchFamily="34" charset="0"/>
              </a:defRPr>
            </a:lvl1pPr>
            <a:lvl2pPr marL="360363" indent="-180975" algn="l">
              <a:lnSpc>
                <a:spcPct val="100000"/>
              </a:lnSpc>
              <a:buFontTx/>
              <a:buBlip>
                <a:blip r:embed="rId3"/>
              </a:buBlip>
              <a:defRPr sz="2000">
                <a:solidFill>
                  <a:schemeClr val="tx1">
                    <a:lumMod val="65000"/>
                    <a:lumOff val="35000"/>
                  </a:schemeClr>
                </a:solidFill>
                <a:latin typeface="Segoe UI" panose="020B0502040204020203" pitchFamily="34" charset="0"/>
                <a:cs typeface="Segoe UI" panose="020B0502040204020203" pitchFamily="34" charset="0"/>
              </a:defRPr>
            </a:lvl2pPr>
            <a:lvl3pPr marL="360363" indent="82550" algn="l">
              <a:lnSpc>
                <a:spcPct val="100000"/>
              </a:lnSpc>
              <a:buClr>
                <a:srgbClr val="8CC63F"/>
              </a:buClr>
              <a:buFont typeface="Arial" panose="020B0604020202020204" pitchFamily="34" charset="0"/>
              <a:buChar char="•"/>
              <a:defRPr sz="1600">
                <a:solidFill>
                  <a:schemeClr val="bg1">
                    <a:lumMod val="65000"/>
                  </a:schemeClr>
                </a:solidFill>
                <a:latin typeface="Segoe UI" panose="020B0502040204020203" pitchFamily="34" charset="0"/>
                <a:cs typeface="Segoe UI" panose="020B0502040204020203" pitchFamily="34" charset="0"/>
              </a:defRPr>
            </a:lvl3pPr>
            <a:lvl4pPr marL="16002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4pPr>
            <a:lvl5pPr marL="2057400" indent="-228600">
              <a:buFontTx/>
              <a:buBlip>
                <a:blip r:embed="rId4"/>
              </a:buBlip>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p:txBody>
      </p:sp>
      <p:sp>
        <p:nvSpPr>
          <p:cNvPr id="12" name="Title 1">
            <a:extLst>
              <a:ext uri="{FF2B5EF4-FFF2-40B4-BE49-F238E27FC236}">
                <a16:creationId xmlns:a16="http://schemas.microsoft.com/office/drawing/2014/main" id="{CC652756-0ED5-44DD-9023-4DEF09AD039A}"/>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Content with Caption</a:t>
            </a:r>
          </a:p>
        </p:txBody>
      </p:sp>
      <p:pic>
        <p:nvPicPr>
          <p:cNvPr id="16" name="Graphic 15">
            <a:extLst>
              <a:ext uri="{FF2B5EF4-FFF2-40B4-BE49-F238E27FC236}">
                <a16:creationId xmlns:a16="http://schemas.microsoft.com/office/drawing/2014/main" id="{C0D0FC27-6F2B-486A-B139-4726B36542C3}"/>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28271" b="-13989"/>
          <a:stretch/>
        </p:blipFill>
        <p:spPr>
          <a:xfrm>
            <a:off x="2846815" y="6465058"/>
            <a:ext cx="7426528" cy="173718"/>
          </a:xfrm>
          <a:prstGeom prst="rect">
            <a:avLst/>
          </a:prstGeom>
        </p:spPr>
      </p:pic>
      <p:cxnSp>
        <p:nvCxnSpPr>
          <p:cNvPr id="17" name="Straight Connector 16">
            <a:extLst>
              <a:ext uri="{FF2B5EF4-FFF2-40B4-BE49-F238E27FC236}">
                <a16:creationId xmlns:a16="http://schemas.microsoft.com/office/drawing/2014/main" id="{42E70CE4-ECB5-4D38-9EB2-2714FDBFF882}"/>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5FA5ACA-615E-4595-8C54-5F2BB513864C}"/>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2319"/>
          <a:stretch/>
        </p:blipFill>
        <p:spPr>
          <a:xfrm>
            <a:off x="413169" y="0"/>
            <a:ext cx="632243" cy="876300"/>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
        <p:nvSpPr>
          <p:cNvPr id="2" name="Slide Number Placeholder 1">
            <a:extLst>
              <a:ext uri="{FF2B5EF4-FFF2-40B4-BE49-F238E27FC236}">
                <a16:creationId xmlns:a16="http://schemas.microsoft.com/office/drawing/2014/main" id="{CC278013-A55F-B144-BB5B-47A9198AE52A}"/>
              </a:ext>
            </a:extLst>
          </p:cNvPr>
          <p:cNvSpPr>
            <a:spLocks noGrp="1"/>
          </p:cNvSpPr>
          <p:nvPr>
            <p:ph type="sldNum" sz="quarter" idx="17"/>
          </p:nvPr>
        </p:nvSpPr>
        <p:spPr/>
        <p:txBody>
          <a:bodyPr/>
          <a:lstStyle/>
          <a:p>
            <a:r>
              <a:rPr lang="en-US" dirty="0"/>
              <a:t>(#)</a:t>
            </a:r>
          </a:p>
        </p:txBody>
      </p:sp>
    </p:spTree>
    <p:extLst>
      <p:ext uri="{BB962C8B-B14F-4D97-AF65-F5344CB8AC3E}">
        <p14:creationId xmlns:p14="http://schemas.microsoft.com/office/powerpoint/2010/main" val="320410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5EFE548-5EF6-4E61-B601-0801D33DD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50178"/>
            <a:ext cx="12192000" cy="4703649"/>
          </a:xfrm>
          <a:prstGeom prst="rect">
            <a:avLst/>
          </a:prstGeom>
        </p:spPr>
      </p:pic>
      <p:sp>
        <p:nvSpPr>
          <p:cNvPr id="12" name="Title 1">
            <a:extLst>
              <a:ext uri="{FF2B5EF4-FFF2-40B4-BE49-F238E27FC236}">
                <a16:creationId xmlns:a16="http://schemas.microsoft.com/office/drawing/2014/main" id="{FC5C112E-4679-46AC-B569-8AF2EA220118}"/>
              </a:ext>
            </a:extLst>
          </p:cNvPr>
          <p:cNvSpPr>
            <a:spLocks noGrp="1"/>
          </p:cNvSpPr>
          <p:nvPr>
            <p:ph type="title" hasCustomPrompt="1"/>
          </p:nvPr>
        </p:nvSpPr>
        <p:spPr>
          <a:xfrm>
            <a:off x="1190625" y="103516"/>
            <a:ext cx="10575088" cy="828000"/>
          </a:xfrm>
        </p:spPr>
        <p:txBody>
          <a:bodyPr anchor="t">
            <a:noAutofit/>
          </a:bodyPr>
          <a:lstStyle>
            <a:lvl1pPr>
              <a:defRPr sz="2800" b="1">
                <a:solidFill>
                  <a:srgbClr val="8DC63F"/>
                </a:solidFill>
                <a:latin typeface="Segoe UI" panose="020B0502040204020203" pitchFamily="34" charset="0"/>
                <a:cs typeface="Segoe UI" panose="020B0502040204020203" pitchFamily="34" charset="0"/>
              </a:defRPr>
            </a:lvl1pPr>
          </a:lstStyle>
          <a:p>
            <a:r>
              <a:rPr lang="en-US" dirty="0"/>
              <a:t>Picture with Caption</a:t>
            </a:r>
          </a:p>
        </p:txBody>
      </p:sp>
      <p:sp>
        <p:nvSpPr>
          <p:cNvPr id="16" name="Picture Placeholder 30">
            <a:extLst>
              <a:ext uri="{FF2B5EF4-FFF2-40B4-BE49-F238E27FC236}">
                <a16:creationId xmlns:a16="http://schemas.microsoft.com/office/drawing/2014/main" id="{21A1C9A0-A204-4DC9-9197-4510903BA75C}"/>
              </a:ext>
            </a:extLst>
          </p:cNvPr>
          <p:cNvSpPr>
            <a:spLocks noGrp="1"/>
          </p:cNvSpPr>
          <p:nvPr>
            <p:ph type="pic" sz="quarter" idx="13"/>
          </p:nvPr>
        </p:nvSpPr>
        <p:spPr>
          <a:xfrm>
            <a:off x="0" y="1024710"/>
            <a:ext cx="12192000" cy="4634746"/>
          </a:xfrm>
          <a:custGeom>
            <a:avLst/>
            <a:gdLst>
              <a:gd name="connsiteX0" fmla="*/ 12192714 w 12192714"/>
              <a:gd name="connsiteY0" fmla="*/ 0 h 4634746"/>
              <a:gd name="connsiteX1" fmla="*/ 12192714 w 12192714"/>
              <a:gd name="connsiteY1" fmla="*/ 4238014 h 4634746"/>
              <a:gd name="connsiteX2" fmla="*/ 10561699 w 12192714"/>
              <a:gd name="connsiteY2" fmla="*/ 4238014 h 4634746"/>
              <a:gd name="connsiteX3" fmla="*/ 10455399 w 12192714"/>
              <a:gd name="connsiteY3" fmla="*/ 4282016 h 4634746"/>
              <a:gd name="connsiteX4" fmla="*/ 10146671 w 12192714"/>
              <a:gd name="connsiteY4" fmla="*/ 4590743 h 4634746"/>
              <a:gd name="connsiteX5" fmla="*/ 10040371 w 12192714"/>
              <a:gd name="connsiteY5" fmla="*/ 4634746 h 4634746"/>
              <a:gd name="connsiteX6" fmla="*/ 0 w 12192714"/>
              <a:gd name="connsiteY6" fmla="*/ 4634746 h 4634746"/>
              <a:gd name="connsiteX7" fmla="*/ 0 w 12192714"/>
              <a:gd name="connsiteY7" fmla="*/ 396820 h 4634746"/>
              <a:gd name="connsiteX8" fmla="*/ 1294351 w 12192714"/>
              <a:gd name="connsiteY8" fmla="*/ 396820 h 4634746"/>
              <a:gd name="connsiteX9" fmla="*/ 1400652 w 12192714"/>
              <a:gd name="connsiteY9" fmla="*/ 352818 h 4634746"/>
              <a:gd name="connsiteX10" fmla="*/ 1709379 w 12192714"/>
              <a:gd name="connsiteY10" fmla="*/ 44091 h 4634746"/>
              <a:gd name="connsiteX11" fmla="*/ 1815680 w 12192714"/>
              <a:gd name="connsiteY11" fmla="*/ 89 h 46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714" h="4634746">
                <a:moveTo>
                  <a:pt x="12192714" y="0"/>
                </a:moveTo>
                <a:lnTo>
                  <a:pt x="12192714" y="4238014"/>
                </a:lnTo>
                <a:lnTo>
                  <a:pt x="10561699" y="4238014"/>
                </a:lnTo>
                <a:cubicBezTo>
                  <a:pt x="10521803" y="4238014"/>
                  <a:pt x="10483602" y="4253812"/>
                  <a:pt x="10455399" y="4282016"/>
                </a:cubicBezTo>
                <a:lnTo>
                  <a:pt x="10146671" y="4590743"/>
                </a:lnTo>
                <a:cubicBezTo>
                  <a:pt x="10118468" y="4618948"/>
                  <a:pt x="10080267" y="4634746"/>
                  <a:pt x="10040371" y="4634746"/>
                </a:cubicBezTo>
                <a:lnTo>
                  <a:pt x="0" y="4634746"/>
                </a:lnTo>
                <a:lnTo>
                  <a:pt x="0" y="396820"/>
                </a:lnTo>
                <a:lnTo>
                  <a:pt x="1294351" y="396820"/>
                </a:lnTo>
                <a:cubicBezTo>
                  <a:pt x="1334248" y="396820"/>
                  <a:pt x="1372448" y="381022"/>
                  <a:pt x="1400652" y="352818"/>
                </a:cubicBezTo>
                <a:lnTo>
                  <a:pt x="1709379" y="44091"/>
                </a:lnTo>
                <a:cubicBezTo>
                  <a:pt x="1737583" y="15887"/>
                  <a:pt x="1775784" y="89"/>
                  <a:pt x="1815680" y="89"/>
                </a:cubicBezTo>
                <a:close/>
              </a:path>
            </a:pathLst>
          </a:custGeom>
          <a:solidFill>
            <a:schemeClr val="accent6">
              <a:lumMod val="20000"/>
              <a:lumOff val="80000"/>
            </a:schemeClr>
          </a:solidFill>
          <a:ln>
            <a:noFill/>
          </a:ln>
        </p:spPr>
        <p:txBody>
          <a:bodyPr wrap="square" anchor="t">
            <a:noAutofit/>
          </a:bodyPr>
          <a:lstStyle>
            <a:lvl1pPr marL="0" indent="0" algn="ctr">
              <a:buNone/>
              <a:defRPr>
                <a:solidFill>
                  <a:schemeClr val="bg1"/>
                </a:solidFill>
              </a:defRPr>
            </a:lvl1pPr>
          </a:lstStyle>
          <a:p>
            <a:r>
              <a:rPr lang="en-US"/>
              <a:t>Click icon to add picture</a:t>
            </a:r>
            <a:endParaRPr lang="en-US" dirty="0"/>
          </a:p>
        </p:txBody>
      </p:sp>
      <p:sp>
        <p:nvSpPr>
          <p:cNvPr id="17" name="Text Placeholder 3">
            <a:extLst>
              <a:ext uri="{FF2B5EF4-FFF2-40B4-BE49-F238E27FC236}">
                <a16:creationId xmlns:a16="http://schemas.microsoft.com/office/drawing/2014/main" id="{26F0E84B-E2C4-498F-8622-520185451E34}"/>
              </a:ext>
            </a:extLst>
          </p:cNvPr>
          <p:cNvSpPr>
            <a:spLocks noGrp="1"/>
          </p:cNvSpPr>
          <p:nvPr>
            <p:ph type="body" sz="half" idx="2"/>
          </p:nvPr>
        </p:nvSpPr>
        <p:spPr>
          <a:xfrm>
            <a:off x="440574" y="5807866"/>
            <a:ext cx="11325139" cy="442120"/>
          </a:xfrm>
        </p:spPr>
        <p:txBody>
          <a:bodyPr/>
          <a:lstStyle>
            <a:lvl1pPr marL="0" indent="0" algn="l">
              <a:lnSpc>
                <a:spcPct val="100000"/>
              </a:lnSpc>
              <a:buNone/>
              <a:defRPr sz="1600">
                <a:solidFill>
                  <a:schemeClr val="tx1">
                    <a:lumMod val="75000"/>
                    <a:lumOff val="25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0" name="Graphic 19">
            <a:extLst>
              <a:ext uri="{FF2B5EF4-FFF2-40B4-BE49-F238E27FC236}">
                <a16:creationId xmlns:a16="http://schemas.microsoft.com/office/drawing/2014/main" id="{444A1A74-FB8D-407B-A6F5-403A5671C885}"/>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8271" b="-13989"/>
          <a:stretch/>
        </p:blipFill>
        <p:spPr>
          <a:xfrm>
            <a:off x="2846815" y="6465058"/>
            <a:ext cx="7426528" cy="173718"/>
          </a:xfrm>
          <a:prstGeom prst="rect">
            <a:avLst/>
          </a:prstGeom>
        </p:spPr>
      </p:pic>
      <p:cxnSp>
        <p:nvCxnSpPr>
          <p:cNvPr id="21" name="Straight Connector 20">
            <a:extLst>
              <a:ext uri="{FF2B5EF4-FFF2-40B4-BE49-F238E27FC236}">
                <a16:creationId xmlns:a16="http://schemas.microsoft.com/office/drawing/2014/main" id="{F813E6E5-A1A9-49DA-8DB3-958E9E43447D}"/>
              </a:ext>
            </a:extLst>
          </p:cNvPr>
          <p:cNvCxnSpPr/>
          <p:nvPr userDrawn="1"/>
        </p:nvCxnSpPr>
        <p:spPr>
          <a:xfrm>
            <a:off x="566530" y="94890"/>
            <a:ext cx="11625470" cy="0"/>
          </a:xfrm>
          <a:prstGeom prst="line">
            <a:avLst/>
          </a:prstGeom>
          <a:ln>
            <a:solidFill>
              <a:srgbClr val="8CC63F"/>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FD59C354-8913-4D7B-9C49-29FD106207C3}"/>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2319"/>
          <a:stretch/>
        </p:blipFill>
        <p:spPr>
          <a:xfrm>
            <a:off x="413169" y="0"/>
            <a:ext cx="632243" cy="87630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56782" y="6352162"/>
            <a:ext cx="1216381" cy="269037"/>
          </a:xfrm>
          <a:prstGeom prst="rect">
            <a:avLst/>
          </a:prstGeom>
        </p:spPr>
      </p:pic>
    </p:spTree>
    <p:extLst>
      <p:ext uri="{BB962C8B-B14F-4D97-AF65-F5344CB8AC3E}">
        <p14:creationId xmlns:p14="http://schemas.microsoft.com/office/powerpoint/2010/main" val="1878051607"/>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4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3EBB7-148A-4350-969E-4C0D8BC56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E43A16-8076-43BA-94C9-D6D2FE620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C68A8A4-A719-4B24-92CF-D992342618B1}"/>
              </a:ext>
            </a:extLst>
          </p:cNvPr>
          <p:cNvSpPr>
            <a:spLocks noGrp="1"/>
          </p:cNvSpPr>
          <p:nvPr>
            <p:ph type="sldNum" sz="quarter" idx="4"/>
          </p:nvPr>
        </p:nvSpPr>
        <p:spPr>
          <a:xfrm>
            <a:off x="4724400" y="6356348"/>
            <a:ext cx="27432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a:t>
            </a:r>
          </a:p>
        </p:txBody>
      </p:sp>
      <p:sp>
        <p:nvSpPr>
          <p:cNvPr id="7" name="TextBox 6">
            <a:extLst>
              <a:ext uri="{FF2B5EF4-FFF2-40B4-BE49-F238E27FC236}">
                <a16:creationId xmlns:a16="http://schemas.microsoft.com/office/drawing/2014/main" id="{1A82D4A7-83B6-4686-814A-05A6A3FB75C7}"/>
              </a:ext>
            </a:extLst>
          </p:cNvPr>
          <p:cNvSpPr txBox="1"/>
          <p:nvPr userDrawn="1"/>
        </p:nvSpPr>
        <p:spPr>
          <a:xfrm>
            <a:off x="280399" y="6415801"/>
            <a:ext cx="34303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969696"/>
                </a:solidFill>
                <a:latin typeface="Segoe UI" panose="020B0502040204020203" pitchFamily="34" charset="0"/>
                <a:ea typeface="Segoe UI" panose="020B0502040204020203" pitchFamily="34" charset="0"/>
                <a:cs typeface="Segoe UI" panose="020B0502040204020203" pitchFamily="34" charset="0"/>
              </a:rPr>
              <a:t>© 2020 American</a:t>
            </a:r>
            <a:r>
              <a:rPr lang="en-US" sz="1000" baseline="0" dirty="0">
                <a:solidFill>
                  <a:srgbClr val="969696"/>
                </a:solidFill>
                <a:latin typeface="Segoe UI" panose="020B0502040204020203" pitchFamily="34" charset="0"/>
                <a:ea typeface="Segoe UI" panose="020B0502040204020203" pitchFamily="34" charset="0"/>
                <a:cs typeface="Segoe UI" panose="020B0502040204020203" pitchFamily="34" charset="0"/>
              </a:rPr>
              <a:t> Software</a:t>
            </a:r>
            <a:r>
              <a:rPr lang="en-US" sz="1000" dirty="0">
                <a:solidFill>
                  <a:srgbClr val="969696"/>
                </a:solidFill>
                <a:latin typeface="Segoe UI" panose="020B0502040204020203" pitchFamily="34" charset="0"/>
                <a:ea typeface="Segoe UI" panose="020B0502040204020203" pitchFamily="34" charset="0"/>
                <a:cs typeface="Segoe UI" panose="020B0502040204020203" pitchFamily="34" charset="0"/>
              </a:rPr>
              <a:t> | Proprietary &amp; Confidential</a:t>
            </a:r>
          </a:p>
        </p:txBody>
      </p:sp>
    </p:spTree>
    <p:extLst>
      <p:ext uri="{BB962C8B-B14F-4D97-AF65-F5344CB8AC3E}">
        <p14:creationId xmlns:p14="http://schemas.microsoft.com/office/powerpoint/2010/main" val="284013556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8" r:id="rId3"/>
    <p:sldLayoutId id="2147483650" r:id="rId4"/>
    <p:sldLayoutId id="2147483651" r:id="rId5"/>
    <p:sldLayoutId id="2147483658" r:id="rId6"/>
    <p:sldLayoutId id="2147483653" r:id="rId7"/>
    <p:sldLayoutId id="2147483656" r:id="rId8"/>
    <p:sldLayoutId id="2147483657" r:id="rId9"/>
    <p:sldLayoutId id="2147483671" r:id="rId10"/>
    <p:sldLayoutId id="2147483672" r:id="rId11"/>
    <p:sldLayoutId id="2147483673" r:id="rId12"/>
    <p:sldLayoutId id="2147483674" r:id="rId13"/>
    <p:sldLayoutId id="2147483675" r:id="rId14"/>
    <p:sldLayoutId id="2147483676" r:id="rId15"/>
    <p:sldLayoutId id="2147483677" r:id="rId16"/>
    <p:sldLayoutId id="2147483654" r:id="rId17"/>
    <p:sldLayoutId id="2147483679" r:id="rId18"/>
    <p:sldLayoutId id="2147483680" r:id="rId19"/>
    <p:sldLayoutId id="2147483681" r:id="rId20"/>
    <p:sldLayoutId id="2147483682" r:id="rId21"/>
    <p:sldLayoutId id="2147483683" r:id="rId22"/>
    <p:sldLayoutId id="2147483684"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Tx/>
        <a:buBlip>
          <a:blip r:embed="rId25"/>
        </a:buBlip>
        <a:defRPr sz="24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Tx/>
        <a:buBlip>
          <a:blip r:embed="rId26"/>
        </a:buBlip>
        <a:defRPr sz="2000" kern="1200">
          <a:solidFill>
            <a:schemeClr val="tx1">
              <a:lumMod val="50000"/>
              <a:lumOff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1.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01.png"/><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9.png"/></Relationships>
</file>

<file path=ppt/slides/_rels/slide15.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19.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jpeg"/><Relationship Id="rId21" Type="http://schemas.openxmlformats.org/officeDocument/2006/relationships/image" Target="../media/image52.png"/><Relationship Id="rId34" Type="http://schemas.openxmlformats.org/officeDocument/2006/relationships/image" Target="../media/image65.jpg"/><Relationship Id="rId42" Type="http://schemas.openxmlformats.org/officeDocument/2006/relationships/image" Target="../media/image73.png"/><Relationship Id="rId47" Type="http://schemas.openxmlformats.org/officeDocument/2006/relationships/image" Target="../media/image78.png"/><Relationship Id="rId50" Type="http://schemas.openxmlformats.org/officeDocument/2006/relationships/image" Target="../media/image81.jpeg"/><Relationship Id="rId55" Type="http://schemas.openxmlformats.org/officeDocument/2006/relationships/image" Target="../media/image86.png"/><Relationship Id="rId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47.png"/><Relationship Id="rId29" Type="http://schemas.openxmlformats.org/officeDocument/2006/relationships/image" Target="../media/image60.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jpeg"/><Relationship Id="rId40" Type="http://schemas.openxmlformats.org/officeDocument/2006/relationships/image" Target="../media/image71.gif"/><Relationship Id="rId45" Type="http://schemas.openxmlformats.org/officeDocument/2006/relationships/image" Target="../media/image76.png"/><Relationship Id="rId53" Type="http://schemas.openxmlformats.org/officeDocument/2006/relationships/image" Target="../media/image84.jpeg"/><Relationship Id="rId5" Type="http://schemas.openxmlformats.org/officeDocument/2006/relationships/image" Target="../media/image36.png"/><Relationship Id="rId10" Type="http://schemas.openxmlformats.org/officeDocument/2006/relationships/image" Target="../media/image41.jpeg"/><Relationship Id="rId19" Type="http://schemas.openxmlformats.org/officeDocument/2006/relationships/image" Target="../media/image50.jpeg"/><Relationship Id="rId31" Type="http://schemas.openxmlformats.org/officeDocument/2006/relationships/image" Target="../media/image62.png"/><Relationship Id="rId44" Type="http://schemas.openxmlformats.org/officeDocument/2006/relationships/image" Target="../media/image75.png"/><Relationship Id="rId52" Type="http://schemas.openxmlformats.org/officeDocument/2006/relationships/image" Target="../media/image83.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jp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43" Type="http://schemas.openxmlformats.org/officeDocument/2006/relationships/image" Target="../media/image74.jpeg"/><Relationship Id="rId48" Type="http://schemas.openxmlformats.org/officeDocument/2006/relationships/image" Target="../media/image79.png"/><Relationship Id="rId56" Type="http://schemas.openxmlformats.org/officeDocument/2006/relationships/image" Target="../media/image87.png"/><Relationship Id="rId8" Type="http://schemas.openxmlformats.org/officeDocument/2006/relationships/image" Target="../media/image39.png"/><Relationship Id="rId51" Type="http://schemas.openxmlformats.org/officeDocument/2006/relationships/image" Target="../media/image82.png"/><Relationship Id="rId3" Type="http://schemas.openxmlformats.org/officeDocument/2006/relationships/image" Target="../media/image34.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jpeg"/><Relationship Id="rId38" Type="http://schemas.openxmlformats.org/officeDocument/2006/relationships/image" Target="../media/image69.png"/><Relationship Id="rId46" Type="http://schemas.openxmlformats.org/officeDocument/2006/relationships/image" Target="../media/image77.png"/><Relationship Id="rId20" Type="http://schemas.openxmlformats.org/officeDocument/2006/relationships/image" Target="../media/image51.png"/><Relationship Id="rId41" Type="http://schemas.openxmlformats.org/officeDocument/2006/relationships/image" Target="../media/image72.gif"/><Relationship Id="rId54"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png"/><Relationship Id="rId49"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9" y="1640545"/>
            <a:ext cx="9144000" cy="1569942"/>
          </a:xfrm>
        </p:spPr>
        <p:txBody>
          <a:bodyPr>
            <a:normAutofit fontScale="90000"/>
          </a:bodyPr>
          <a:lstStyle/>
          <a:p>
            <a:r>
              <a:rPr lang="en-US" dirty="0">
                <a:solidFill>
                  <a:schemeClr val="accent6">
                    <a:lumMod val="75000"/>
                  </a:schemeClr>
                </a:solidFill>
              </a:rPr>
              <a:t>Leading Global Provider of </a:t>
            </a:r>
            <a:br>
              <a:rPr lang="en-US" dirty="0">
                <a:solidFill>
                  <a:schemeClr val="accent6">
                    <a:lumMod val="75000"/>
                  </a:schemeClr>
                </a:solidFill>
              </a:rPr>
            </a:br>
            <a:r>
              <a:rPr lang="en-US" dirty="0">
                <a:solidFill>
                  <a:schemeClr val="accent6">
                    <a:lumMod val="75000"/>
                  </a:schemeClr>
                </a:solidFill>
              </a:rPr>
              <a:t>Supply Chain Management Solutions  </a:t>
            </a:r>
            <a:br>
              <a:rPr lang="en-US" dirty="0"/>
            </a:br>
            <a:br>
              <a:rPr lang="en-US" dirty="0"/>
            </a:br>
            <a:endParaRPr lang="en-US" dirty="0">
              <a:solidFill>
                <a:schemeClr val="tx2"/>
              </a:solidFill>
            </a:endParaRPr>
          </a:p>
        </p:txBody>
      </p:sp>
      <p:sp>
        <p:nvSpPr>
          <p:cNvPr id="4" name="Subtitle 3"/>
          <p:cNvSpPr>
            <a:spLocks noGrp="1"/>
          </p:cNvSpPr>
          <p:nvPr>
            <p:ph type="body" idx="1"/>
          </p:nvPr>
        </p:nvSpPr>
        <p:spPr>
          <a:xfrm>
            <a:off x="3178624" y="4059732"/>
            <a:ext cx="2928259" cy="1334805"/>
          </a:xfrm>
        </p:spPr>
        <p:txBody>
          <a:bodyPr/>
          <a:lstStyle/>
          <a:p>
            <a:r>
              <a:rPr lang="en-US" dirty="0"/>
              <a:t>Allan Dow</a:t>
            </a:r>
            <a:br>
              <a:rPr lang="en-US" dirty="0"/>
            </a:br>
            <a:r>
              <a:rPr lang="en-US" dirty="0"/>
              <a:t>CEO</a:t>
            </a:r>
          </a:p>
        </p:txBody>
      </p:sp>
      <p:sp>
        <p:nvSpPr>
          <p:cNvPr id="6" name="Text Placeholder 5"/>
          <p:cNvSpPr>
            <a:spLocks noGrp="1"/>
          </p:cNvSpPr>
          <p:nvPr>
            <p:ph type="body" sz="quarter" idx="15"/>
          </p:nvPr>
        </p:nvSpPr>
        <p:spPr>
          <a:xfrm>
            <a:off x="9218761" y="6301368"/>
            <a:ext cx="2898476" cy="409271"/>
          </a:xfrm>
        </p:spPr>
        <p:txBody>
          <a:bodyPr/>
          <a:lstStyle/>
          <a:p>
            <a:r>
              <a:rPr lang="en-US" sz="2000" b="1" dirty="0"/>
              <a:t>June 2020</a:t>
            </a:r>
          </a:p>
        </p:txBody>
      </p:sp>
      <p:sp>
        <p:nvSpPr>
          <p:cNvPr id="12" name="Subtitle 3"/>
          <p:cNvSpPr txBox="1">
            <a:spLocks/>
          </p:cNvSpPr>
          <p:nvPr/>
        </p:nvSpPr>
        <p:spPr>
          <a:xfrm>
            <a:off x="6106884" y="4059732"/>
            <a:ext cx="3429002" cy="1334805"/>
          </a:xfrm>
          <a:prstGeom prst="rect">
            <a:avLst/>
          </a:prstGeom>
        </p:spPr>
        <p:txBody>
          <a:bodyPr vert="horz" lIns="91440" tIns="45720" rIns="91440" bIns="45720" rtlCol="0" anchor="ctr">
            <a:normAutofit/>
          </a:bodyPr>
          <a:lstStyle>
            <a:lvl1pPr marL="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2400" b="1" kern="1200">
                <a:solidFill>
                  <a:srgbClr val="255786"/>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Tx/>
              <a:buBlip>
                <a:blip r:embed="rId2"/>
              </a:buBlip>
              <a:defRPr sz="2000" kern="1200">
                <a:solidFill>
                  <a:schemeClr val="tx1">
                    <a:lumMod val="50000"/>
                    <a:lumOff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Vincent </a:t>
            </a:r>
            <a:r>
              <a:rPr lang="en-US" dirty="0" err="1"/>
              <a:t>Klinges</a:t>
            </a:r>
            <a:br>
              <a:rPr lang="en-US" dirty="0"/>
            </a:br>
            <a:r>
              <a:rPr lang="en-US" dirty="0"/>
              <a:t>Chief Financial Officer</a:t>
            </a:r>
          </a:p>
        </p:txBody>
      </p:sp>
      <p:sp>
        <p:nvSpPr>
          <p:cNvPr id="2" name="TextBox 1">
            <a:extLst>
              <a:ext uri="{FF2B5EF4-FFF2-40B4-BE49-F238E27FC236}">
                <a16:creationId xmlns:a16="http://schemas.microsoft.com/office/drawing/2014/main" id="{6334AA4A-C7B1-3C40-A33C-8EF259E71F9D}"/>
              </a:ext>
            </a:extLst>
          </p:cNvPr>
          <p:cNvSpPr txBox="1"/>
          <p:nvPr/>
        </p:nvSpPr>
        <p:spPr>
          <a:xfrm>
            <a:off x="3178624" y="3429000"/>
            <a:ext cx="5965377" cy="523220"/>
          </a:xfrm>
          <a:prstGeom prst="rect">
            <a:avLst/>
          </a:prstGeom>
          <a:noFill/>
        </p:spPr>
        <p:txBody>
          <a:bodyPr wrap="square" rtlCol="0">
            <a:spAutoFit/>
          </a:bodyPr>
          <a:lstStyle/>
          <a:p>
            <a:pPr algn="ctr"/>
            <a:r>
              <a:rPr lang="en-US" sz="2800" b="1" dirty="0">
                <a:solidFill>
                  <a:srgbClr val="255786"/>
                </a:solidFill>
                <a:latin typeface="Segoe UI" panose="020B0502040204020203" pitchFamily="34" charset="0"/>
              </a:rPr>
              <a:t>NASDAQ: AMSWA</a:t>
            </a:r>
          </a:p>
        </p:txBody>
      </p:sp>
    </p:spTree>
    <p:extLst>
      <p:ext uri="{BB962C8B-B14F-4D97-AF65-F5344CB8AC3E}">
        <p14:creationId xmlns:p14="http://schemas.microsoft.com/office/powerpoint/2010/main" val="2869233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05"/>
          <p:cNvSpPr>
            <a:spLocks noGrp="1"/>
          </p:cNvSpPr>
          <p:nvPr>
            <p:ph type="title"/>
          </p:nvPr>
        </p:nvSpPr>
        <p:spPr>
          <a:xfrm>
            <a:off x="1240326" y="211632"/>
            <a:ext cx="10575088" cy="828000"/>
          </a:xfrm>
        </p:spPr>
        <p:txBody>
          <a:bodyPr/>
          <a:lstStyle/>
          <a:p>
            <a:r>
              <a:rPr lang="en-US" dirty="0"/>
              <a:t>Forces Redefining Supply Chain and Business Planning</a:t>
            </a:r>
          </a:p>
        </p:txBody>
      </p:sp>
      <p:pic>
        <p:nvPicPr>
          <p:cNvPr id="102" name="Picture 10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41763" y="1239239"/>
            <a:ext cx="1200329" cy="1200329"/>
          </a:xfrm>
          <a:prstGeom prst="rect">
            <a:avLst/>
          </a:prstGeom>
        </p:spPr>
      </p:pic>
      <p:sp>
        <p:nvSpPr>
          <p:cNvPr id="111" name="TextBox 110"/>
          <p:cNvSpPr txBox="1"/>
          <p:nvPr/>
        </p:nvSpPr>
        <p:spPr>
          <a:xfrm>
            <a:off x="7209075" y="2529196"/>
            <a:ext cx="23201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Global Market</a:t>
            </a:r>
            <a:r>
              <a:rPr kumimoji="0" lang="en-US" sz="1600" b="1" i="0" u="none" strike="noStrike" kern="1200" cap="none" spc="0" normalizeH="0" noProof="0" dirty="0">
                <a:ln>
                  <a:noFill/>
                </a:ln>
                <a:solidFill>
                  <a:prstClr val="black"/>
                </a:solidFill>
                <a:effectLst/>
                <a:uLnTx/>
                <a:uFillTx/>
                <a:latin typeface="Segoe UI" panose="020B0502040204020203" pitchFamily="34" charset="0"/>
                <a:cs typeface="Segoe UI" panose="020B0502040204020203" pitchFamily="34" charset="0"/>
              </a:rPr>
              <a:t> Dynamics</a:t>
            </a:r>
            <a:endPar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1" name="TextBox 10"/>
          <p:cNvSpPr txBox="1"/>
          <p:nvPr/>
        </p:nvSpPr>
        <p:spPr>
          <a:xfrm>
            <a:off x="10049972" y="5035582"/>
            <a:ext cx="12763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Speed &amp; Agility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9972" y="3734936"/>
            <a:ext cx="1238443" cy="1238443"/>
          </a:xfrm>
          <a:prstGeom prst="rect">
            <a:avLst/>
          </a:prstGeom>
        </p:spPr>
      </p:pic>
      <p:sp>
        <p:nvSpPr>
          <p:cNvPr id="13" name="TextBox 12">
            <a:extLst>
              <a:ext uri="{FF2B5EF4-FFF2-40B4-BE49-F238E27FC236}">
                <a16:creationId xmlns:a16="http://schemas.microsoft.com/office/drawing/2014/main" id="{9B2DF3C3-EEE3-4B34-805E-1E048B3E6633}"/>
              </a:ext>
            </a:extLst>
          </p:cNvPr>
          <p:cNvSpPr txBox="1"/>
          <p:nvPr/>
        </p:nvSpPr>
        <p:spPr>
          <a:xfrm>
            <a:off x="499305" y="2645370"/>
            <a:ext cx="1867877" cy="338554"/>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Cloud Computing</a:t>
            </a:r>
          </a:p>
        </p:txBody>
      </p:sp>
      <p:sp>
        <p:nvSpPr>
          <p:cNvPr id="14" name="TextBox 13">
            <a:extLst>
              <a:ext uri="{FF2B5EF4-FFF2-40B4-BE49-F238E27FC236}">
                <a16:creationId xmlns:a16="http://schemas.microsoft.com/office/drawing/2014/main" id="{5E5880D8-5C6B-4C23-8B63-12E4C78C2F48}"/>
              </a:ext>
            </a:extLst>
          </p:cNvPr>
          <p:cNvSpPr txBox="1"/>
          <p:nvPr/>
        </p:nvSpPr>
        <p:spPr>
          <a:xfrm>
            <a:off x="2856215" y="2633917"/>
            <a:ext cx="1418492" cy="338554"/>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Talent Wars</a:t>
            </a:r>
          </a:p>
        </p:txBody>
      </p:sp>
      <p:sp>
        <p:nvSpPr>
          <p:cNvPr id="15" name="TextBox 14">
            <a:extLst>
              <a:ext uri="{FF2B5EF4-FFF2-40B4-BE49-F238E27FC236}">
                <a16:creationId xmlns:a16="http://schemas.microsoft.com/office/drawing/2014/main" id="{6DBB16B1-9FFA-4D85-8B18-EDBD989D9BE2}"/>
              </a:ext>
            </a:extLst>
          </p:cNvPr>
          <p:cNvSpPr txBox="1"/>
          <p:nvPr/>
        </p:nvSpPr>
        <p:spPr>
          <a:xfrm>
            <a:off x="2653864" y="5147206"/>
            <a:ext cx="1615098" cy="338554"/>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Digital Natives</a:t>
            </a:r>
          </a:p>
        </p:txBody>
      </p:sp>
      <p:sp>
        <p:nvSpPr>
          <p:cNvPr id="17" name="TextBox 16">
            <a:extLst>
              <a:ext uri="{FF2B5EF4-FFF2-40B4-BE49-F238E27FC236}">
                <a16:creationId xmlns:a16="http://schemas.microsoft.com/office/drawing/2014/main" id="{D7BDDE6D-F0FF-44EE-AB0F-0CEAE949EAB9}"/>
              </a:ext>
            </a:extLst>
          </p:cNvPr>
          <p:cNvSpPr txBox="1"/>
          <p:nvPr/>
        </p:nvSpPr>
        <p:spPr>
          <a:xfrm>
            <a:off x="9394458" y="2489421"/>
            <a:ext cx="2479672" cy="584775"/>
          </a:xfrm>
          <a:prstGeom prst="rect">
            <a:avLst/>
          </a:prstGeom>
          <a:noFill/>
        </p:spPr>
        <p:txBody>
          <a:bodyPr wrap="square" rtlCol="0">
            <a:spAutoFit/>
          </a:bodyP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Convergence of Planning &amp; Execution</a:t>
            </a:r>
          </a:p>
        </p:txBody>
      </p:sp>
      <p:sp>
        <p:nvSpPr>
          <p:cNvPr id="18" name="TextBox 17">
            <a:extLst>
              <a:ext uri="{FF2B5EF4-FFF2-40B4-BE49-F238E27FC236}">
                <a16:creationId xmlns:a16="http://schemas.microsoft.com/office/drawing/2014/main" id="{5CB28873-9D40-46B0-ABFF-67361AD2C938}"/>
              </a:ext>
            </a:extLst>
          </p:cNvPr>
          <p:cNvSpPr txBox="1"/>
          <p:nvPr/>
        </p:nvSpPr>
        <p:spPr>
          <a:xfrm>
            <a:off x="4753409" y="2640423"/>
            <a:ext cx="2307737" cy="338554"/>
          </a:xfrm>
          <a:prstGeom prst="rect">
            <a:avLst/>
          </a:prstGeom>
          <a:noFill/>
        </p:spPr>
        <p:txBody>
          <a:bodyPr wrap="square" rtlCol="0">
            <a:spAutoFit/>
          </a:bodyP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Real-time Insights</a:t>
            </a:r>
          </a:p>
        </p:txBody>
      </p:sp>
      <p:pic>
        <p:nvPicPr>
          <p:cNvPr id="19" name="Picture 18">
            <a:extLst>
              <a:ext uri="{FF2B5EF4-FFF2-40B4-BE49-F238E27FC236}">
                <a16:creationId xmlns:a16="http://schemas.microsoft.com/office/drawing/2014/main" id="{0EDB8954-31F9-4BAC-904C-41C0D40E43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939" y="1214676"/>
            <a:ext cx="1220804" cy="1220804"/>
          </a:xfrm>
          <a:prstGeom prst="rect">
            <a:avLst/>
          </a:prstGeom>
        </p:spPr>
      </p:pic>
      <p:sp>
        <p:nvSpPr>
          <p:cNvPr id="20" name="TextBox 19">
            <a:extLst>
              <a:ext uri="{FF2B5EF4-FFF2-40B4-BE49-F238E27FC236}">
                <a16:creationId xmlns:a16="http://schemas.microsoft.com/office/drawing/2014/main" id="{277E163C-BFB1-4166-A0ED-4DA23BA530F8}"/>
              </a:ext>
            </a:extLst>
          </p:cNvPr>
          <p:cNvSpPr txBox="1"/>
          <p:nvPr/>
        </p:nvSpPr>
        <p:spPr>
          <a:xfrm>
            <a:off x="817939" y="5158694"/>
            <a:ext cx="1418492" cy="338554"/>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Digital Twin</a:t>
            </a:r>
          </a:p>
        </p:txBody>
      </p:sp>
      <p:pic>
        <p:nvPicPr>
          <p:cNvPr id="21" name="Picture 20">
            <a:extLst>
              <a:ext uri="{FF2B5EF4-FFF2-40B4-BE49-F238E27FC236}">
                <a16:creationId xmlns:a16="http://schemas.microsoft.com/office/drawing/2014/main" id="{C9D41805-34C0-4848-93C4-3DDC9A946E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137" y="3734936"/>
            <a:ext cx="1254480" cy="1254480"/>
          </a:xfrm>
          <a:prstGeom prst="rect">
            <a:avLst/>
          </a:prstGeom>
        </p:spPr>
      </p:pic>
      <p:pic>
        <p:nvPicPr>
          <p:cNvPr id="22" name="Picture 21">
            <a:extLst>
              <a:ext uri="{FF2B5EF4-FFF2-40B4-BE49-F238E27FC236}">
                <a16:creationId xmlns:a16="http://schemas.microsoft.com/office/drawing/2014/main" id="{FAB04442-1783-4037-BE77-AD65F4EE3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9356" y="1216330"/>
            <a:ext cx="1226121" cy="1226121"/>
          </a:xfrm>
          <a:prstGeom prst="rect">
            <a:avLst/>
          </a:prstGeom>
        </p:spPr>
      </p:pic>
      <p:pic>
        <p:nvPicPr>
          <p:cNvPr id="23" name="Picture 22">
            <a:extLst>
              <a:ext uri="{FF2B5EF4-FFF2-40B4-BE49-F238E27FC236}">
                <a16:creationId xmlns:a16="http://schemas.microsoft.com/office/drawing/2014/main" id="{F2847F26-BA8E-437B-8746-91B134E179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5581" y="3734936"/>
            <a:ext cx="1220804" cy="1220804"/>
          </a:xfrm>
          <a:prstGeom prst="rect">
            <a:avLst/>
          </a:prstGeom>
        </p:spPr>
      </p:pic>
      <p:pic>
        <p:nvPicPr>
          <p:cNvPr id="24" name="Picture 23">
            <a:extLst>
              <a:ext uri="{FF2B5EF4-FFF2-40B4-BE49-F238E27FC236}">
                <a16:creationId xmlns:a16="http://schemas.microsoft.com/office/drawing/2014/main" id="{17BEE458-30D6-486F-A254-7D7E56D1EC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1021" y="1221647"/>
            <a:ext cx="1126546" cy="1126546"/>
          </a:xfrm>
          <a:prstGeom prst="rect">
            <a:avLst/>
          </a:prstGeom>
        </p:spPr>
      </p:pic>
      <p:pic>
        <p:nvPicPr>
          <p:cNvPr id="25" name="Picture 24">
            <a:extLst>
              <a:ext uri="{FF2B5EF4-FFF2-40B4-BE49-F238E27FC236}">
                <a16:creationId xmlns:a16="http://schemas.microsoft.com/office/drawing/2014/main" id="{5CA4B1F0-F759-4427-A403-9951FE974F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6876" y="1221647"/>
            <a:ext cx="1220804" cy="1220804"/>
          </a:xfrm>
          <a:prstGeom prst="rect">
            <a:avLst/>
          </a:prstGeom>
        </p:spPr>
      </p:pic>
      <p:sp>
        <p:nvSpPr>
          <p:cNvPr id="26" name="TextBox 25">
            <a:extLst>
              <a:ext uri="{FF2B5EF4-FFF2-40B4-BE49-F238E27FC236}">
                <a16:creationId xmlns:a16="http://schemas.microsoft.com/office/drawing/2014/main" id="{0B157A83-227E-462A-9B2A-5421DD016655}"/>
              </a:ext>
            </a:extLst>
          </p:cNvPr>
          <p:cNvSpPr txBox="1"/>
          <p:nvPr/>
        </p:nvSpPr>
        <p:spPr>
          <a:xfrm>
            <a:off x="7793387" y="5147206"/>
            <a:ext cx="1203812" cy="338554"/>
          </a:xfrm>
          <a:prstGeom prst="rect">
            <a:avLst/>
          </a:prstGeom>
          <a:noFill/>
        </p:spPr>
        <p:txBody>
          <a:bodyPr wrap="square" rtlCol="0">
            <a:spAutoFit/>
          </a:bodyPr>
          <a:lstStyle/>
          <a:p>
            <a:pPr algn="ctr"/>
            <a:r>
              <a:rPr lang="en-US" sz="1600" b="1" dirty="0">
                <a:latin typeface="Segoe UI" panose="020B0502040204020203" pitchFamily="34" charset="0"/>
                <a:ea typeface="Segoe UI" panose="020B0502040204020203" pitchFamily="34" charset="0"/>
                <a:cs typeface="Segoe UI" panose="020B0502040204020203" pitchFamily="34" charset="0"/>
              </a:rPr>
              <a:t>Resiliency</a:t>
            </a:r>
          </a:p>
        </p:txBody>
      </p:sp>
      <p:grpSp>
        <p:nvGrpSpPr>
          <p:cNvPr id="27" name="Group 26">
            <a:extLst>
              <a:ext uri="{FF2B5EF4-FFF2-40B4-BE49-F238E27FC236}">
                <a16:creationId xmlns:a16="http://schemas.microsoft.com/office/drawing/2014/main" id="{8844C1E2-40FB-44E1-B011-217FB2AB79C5}"/>
              </a:ext>
            </a:extLst>
          </p:cNvPr>
          <p:cNvGrpSpPr/>
          <p:nvPr/>
        </p:nvGrpSpPr>
        <p:grpSpPr>
          <a:xfrm>
            <a:off x="7750116" y="3737179"/>
            <a:ext cx="1211388" cy="1220803"/>
            <a:chOff x="10621108" y="3644272"/>
            <a:chExt cx="1211388" cy="1220803"/>
          </a:xfrm>
        </p:grpSpPr>
        <p:sp>
          <p:nvSpPr>
            <p:cNvPr id="28" name="Oval 27">
              <a:extLst>
                <a:ext uri="{FF2B5EF4-FFF2-40B4-BE49-F238E27FC236}">
                  <a16:creationId xmlns:a16="http://schemas.microsoft.com/office/drawing/2014/main" id="{11BB7F85-9B66-4D25-B4DF-48AC13F80EEF}"/>
                </a:ext>
              </a:extLst>
            </p:cNvPr>
            <p:cNvSpPr/>
            <p:nvPr/>
          </p:nvSpPr>
          <p:spPr>
            <a:xfrm>
              <a:off x="10621108" y="3644272"/>
              <a:ext cx="1211388" cy="1220803"/>
            </a:xfrm>
            <a:prstGeom prst="ellipse">
              <a:avLst/>
            </a:prstGeom>
            <a:solidFill>
              <a:schemeClr val="bg1"/>
            </a:solidFill>
            <a:ln w="38100">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28">
              <a:extLst>
                <a:ext uri="{FF2B5EF4-FFF2-40B4-BE49-F238E27FC236}">
                  <a16:creationId xmlns:a16="http://schemas.microsoft.com/office/drawing/2014/main" id="{D946247A-BD42-4EEE-B309-3B85404AFD98}"/>
                </a:ext>
              </a:extLst>
            </p:cNvPr>
            <p:cNvPicPr>
              <a:picLocks noChangeAspect="1"/>
            </p:cNvPicPr>
            <p:nvPr/>
          </p:nvPicPr>
          <p:blipFill>
            <a:blip r:embed="rId11"/>
            <a:stretch>
              <a:fillRect/>
            </a:stretch>
          </p:blipFill>
          <p:spPr>
            <a:xfrm>
              <a:off x="10823866" y="3840184"/>
              <a:ext cx="815340" cy="838200"/>
            </a:xfrm>
            <a:prstGeom prst="rect">
              <a:avLst/>
            </a:prstGeom>
          </p:spPr>
        </p:pic>
      </p:grpSp>
      <p:sp>
        <p:nvSpPr>
          <p:cNvPr id="30" name="TextBox 29">
            <a:extLst>
              <a:ext uri="{FF2B5EF4-FFF2-40B4-BE49-F238E27FC236}">
                <a16:creationId xmlns:a16="http://schemas.microsoft.com/office/drawing/2014/main" id="{829DE43B-B83D-49D2-9D36-430B421843C2}"/>
              </a:ext>
            </a:extLst>
          </p:cNvPr>
          <p:cNvSpPr txBox="1"/>
          <p:nvPr/>
        </p:nvSpPr>
        <p:spPr>
          <a:xfrm>
            <a:off x="4773069" y="5158694"/>
            <a:ext cx="2300623" cy="338553"/>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Analytics Imperative</a:t>
            </a:r>
          </a:p>
        </p:txBody>
      </p:sp>
      <p:pic>
        <p:nvPicPr>
          <p:cNvPr id="31" name="Picture 30">
            <a:extLst>
              <a:ext uri="{FF2B5EF4-FFF2-40B4-BE49-F238E27FC236}">
                <a16:creationId xmlns:a16="http://schemas.microsoft.com/office/drawing/2014/main" id="{1DB9DE4E-1193-4FF6-ACF5-CADC9EE9D6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0073" y="3768612"/>
            <a:ext cx="1219118" cy="1220804"/>
          </a:xfrm>
          <a:prstGeom prst="rect">
            <a:avLst/>
          </a:prstGeom>
        </p:spPr>
      </p:pic>
      <p:sp>
        <p:nvSpPr>
          <p:cNvPr id="2" name="Slide Number Placeholder 1">
            <a:extLst>
              <a:ext uri="{FF2B5EF4-FFF2-40B4-BE49-F238E27FC236}">
                <a16:creationId xmlns:a16="http://schemas.microsoft.com/office/drawing/2014/main" id="{06CDE9E6-C2F5-3840-A88E-F48E1EDF8534}"/>
              </a:ext>
            </a:extLst>
          </p:cNvPr>
          <p:cNvSpPr>
            <a:spLocks noGrp="1"/>
          </p:cNvSpPr>
          <p:nvPr>
            <p:ph type="sldNum" sz="quarter" idx="10"/>
          </p:nvPr>
        </p:nvSpPr>
        <p:spPr/>
        <p:txBody>
          <a:bodyPr/>
          <a:lstStyle/>
          <a:p>
            <a:fld id="{E695A580-10C4-794B-9325-543A5FC40765}" type="slidenum">
              <a:rPr lang="en-US" smtClean="0"/>
              <a:t>10</a:t>
            </a:fld>
            <a:endParaRPr lang="en-US" dirty="0"/>
          </a:p>
        </p:txBody>
      </p:sp>
    </p:spTree>
    <p:extLst>
      <p:ext uri="{BB962C8B-B14F-4D97-AF65-F5344CB8AC3E}">
        <p14:creationId xmlns:p14="http://schemas.microsoft.com/office/powerpoint/2010/main" val="21491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445"/>
            <a:ext cx="12192000" cy="6858000"/>
          </a:xfrm>
          <a:prstGeom prst="rect">
            <a:avLst/>
          </a:prstGeom>
        </p:spPr>
      </p:pic>
      <p:sp>
        <p:nvSpPr>
          <p:cNvPr id="6" name="Content Placeholder 2"/>
          <p:cNvSpPr txBox="1">
            <a:spLocks/>
          </p:cNvSpPr>
          <p:nvPr/>
        </p:nvSpPr>
        <p:spPr>
          <a:xfrm>
            <a:off x="727719" y="2326767"/>
            <a:ext cx="10718799" cy="783336"/>
          </a:xfrm>
          <a:prstGeom prst="rect">
            <a:avLst/>
          </a:prstGeom>
        </p:spPr>
        <p:txBody>
          <a:bodyPr>
            <a:noAutofit/>
          </a:bodyPr>
          <a:lstStyle>
            <a:lvl1pPr marL="347472" indent="-347472" algn="l" defTabSz="914400" rtl="0" eaLnBrk="1" latinLnBrk="0" hangingPunct="1">
              <a:lnSpc>
                <a:spcPct val="90000"/>
              </a:lnSpc>
              <a:spcBef>
                <a:spcPts val="0"/>
              </a:spcBef>
              <a:spcAft>
                <a:spcPts val="600"/>
              </a:spcAft>
              <a:buClr>
                <a:schemeClr val="accent1">
                  <a:lumMod val="75000"/>
                </a:schemeClr>
              </a:buClr>
              <a:buSzPct val="79000"/>
              <a:buFont typeface="Arial" panose="020B0604020202020204" pitchFamily="34" charset="0"/>
              <a:buChar char="►"/>
              <a:defRPr sz="2200" kern="1200">
                <a:solidFill>
                  <a:schemeClr val="tx1"/>
                </a:solidFill>
                <a:latin typeface="+mn-lt"/>
                <a:ea typeface="+mn-ea"/>
                <a:cs typeface="+mn-cs"/>
              </a:defRPr>
            </a:lvl1pPr>
            <a:lvl2pPr marL="740664" indent="-283464" algn="l" defTabSz="914400" rtl="0" eaLnBrk="1" latinLnBrk="0" hangingPunct="1">
              <a:lnSpc>
                <a:spcPct val="90000"/>
              </a:lnSpc>
              <a:spcBef>
                <a:spcPts val="0"/>
              </a:spcBef>
              <a:spcAft>
                <a:spcPts val="600"/>
              </a:spcAft>
              <a:buClr>
                <a:schemeClr val="tx1"/>
              </a:buClr>
              <a:buSzPct val="80000"/>
              <a:buFont typeface="Wingdings" panose="05000000000000000000" pitchFamily="2" charset="2"/>
              <a:buChar char="§"/>
              <a:defRPr sz="1700" kern="1200">
                <a:solidFill>
                  <a:schemeClr val="accent1">
                    <a:lumMod val="75000"/>
                  </a:schemeClr>
                </a:solidFill>
                <a:latin typeface="+mj-lt"/>
                <a:ea typeface="+mn-ea"/>
                <a:cs typeface="+mn-cs"/>
              </a:defRPr>
            </a:lvl2pPr>
            <a:lvl3pPr marL="1197864" indent="-283464" algn="l" defTabSz="914400" rtl="0" eaLnBrk="1" latinLnBrk="0" hangingPunct="1">
              <a:lnSpc>
                <a:spcPct val="90000"/>
              </a:lnSpc>
              <a:spcBef>
                <a:spcPts val="600"/>
              </a:spcBef>
              <a:buClr>
                <a:schemeClr val="accent1">
                  <a:lumMod val="75000"/>
                </a:schemeClr>
              </a:buClr>
              <a:buSzPct val="60000"/>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effectLst>
                  <a:outerShdw blurRad="38100" dist="38100" dir="2700000" algn="tl">
                    <a:srgbClr val="000000">
                      <a:alpha val="43137"/>
                    </a:srgbClr>
                  </a:outerShdw>
                </a:effectLst>
                <a:latin typeface="+mj-lt"/>
              </a:rPr>
              <a:t>Automation through Artificial Intelligence</a:t>
            </a:r>
          </a:p>
        </p:txBody>
      </p:sp>
      <p:sp>
        <p:nvSpPr>
          <p:cNvPr id="7" name="TextBox 6"/>
          <p:cNvSpPr txBox="1"/>
          <p:nvPr/>
        </p:nvSpPr>
        <p:spPr>
          <a:xfrm>
            <a:off x="5520" y="269967"/>
            <a:ext cx="12191999" cy="1600438"/>
          </a:xfrm>
          <a:prstGeom prst="rect">
            <a:avLst/>
          </a:prstGeom>
          <a:noFill/>
        </p:spPr>
        <p:txBody>
          <a:bodyPr wrap="square" rtlCol="0">
            <a:spAutoFit/>
          </a:bodyPr>
          <a:lstStyle/>
          <a:p>
            <a:pPr algn="ctr"/>
            <a:r>
              <a:rPr lang="en-US" sz="9600" b="1" dirty="0">
                <a:solidFill>
                  <a:srgbClr val="F7941D"/>
                </a:solidFill>
                <a:effectLst>
                  <a:outerShdw blurRad="38100" dist="38100" dir="2700000" algn="tl">
                    <a:srgbClr val="000000">
                      <a:alpha val="43137"/>
                    </a:srgbClr>
                  </a:outerShdw>
                </a:effectLst>
                <a:latin typeface="Arial" panose="020B0604020202020204" pitchFamily="34" charset="0"/>
                <a:cs typeface="Segoe UI" panose="020B0502040204020203" pitchFamily="34" charset="0"/>
              </a:rPr>
              <a:t>THE 10X JOURNEY</a:t>
            </a:r>
          </a:p>
        </p:txBody>
      </p:sp>
      <p:sp>
        <p:nvSpPr>
          <p:cNvPr id="5" name="Content Placeholder 2"/>
          <p:cNvSpPr txBox="1">
            <a:spLocks/>
          </p:cNvSpPr>
          <p:nvPr/>
        </p:nvSpPr>
        <p:spPr>
          <a:xfrm>
            <a:off x="727718" y="3511157"/>
            <a:ext cx="10718799" cy="783336"/>
          </a:xfrm>
          <a:prstGeom prst="rect">
            <a:avLst/>
          </a:prstGeom>
        </p:spPr>
        <p:txBody>
          <a:bodyPr>
            <a:noAutofit/>
          </a:bodyPr>
          <a:lstStyle>
            <a:lvl1pPr marL="347472" indent="-347472" algn="l" defTabSz="914400" rtl="0" eaLnBrk="1" latinLnBrk="0" hangingPunct="1">
              <a:lnSpc>
                <a:spcPct val="90000"/>
              </a:lnSpc>
              <a:spcBef>
                <a:spcPts val="0"/>
              </a:spcBef>
              <a:spcAft>
                <a:spcPts val="600"/>
              </a:spcAft>
              <a:buClr>
                <a:schemeClr val="accent1">
                  <a:lumMod val="75000"/>
                </a:schemeClr>
              </a:buClr>
              <a:buSzPct val="79000"/>
              <a:buFont typeface="Arial" panose="020B0604020202020204" pitchFamily="34" charset="0"/>
              <a:buChar char="►"/>
              <a:defRPr sz="2200" kern="1200">
                <a:solidFill>
                  <a:schemeClr val="tx1"/>
                </a:solidFill>
                <a:latin typeface="+mn-lt"/>
                <a:ea typeface="+mn-ea"/>
                <a:cs typeface="+mn-cs"/>
              </a:defRPr>
            </a:lvl1pPr>
            <a:lvl2pPr marL="740664" indent="-283464" algn="l" defTabSz="914400" rtl="0" eaLnBrk="1" latinLnBrk="0" hangingPunct="1">
              <a:lnSpc>
                <a:spcPct val="90000"/>
              </a:lnSpc>
              <a:spcBef>
                <a:spcPts val="0"/>
              </a:spcBef>
              <a:spcAft>
                <a:spcPts val="600"/>
              </a:spcAft>
              <a:buClr>
                <a:schemeClr val="tx1"/>
              </a:buClr>
              <a:buSzPct val="80000"/>
              <a:buFont typeface="Wingdings" panose="05000000000000000000" pitchFamily="2" charset="2"/>
              <a:buChar char="§"/>
              <a:defRPr sz="1700" kern="1200">
                <a:solidFill>
                  <a:schemeClr val="accent1">
                    <a:lumMod val="75000"/>
                  </a:schemeClr>
                </a:solidFill>
                <a:latin typeface="+mj-lt"/>
                <a:ea typeface="+mn-ea"/>
                <a:cs typeface="+mn-cs"/>
              </a:defRPr>
            </a:lvl2pPr>
            <a:lvl3pPr marL="1197864" indent="-283464" algn="l" defTabSz="914400" rtl="0" eaLnBrk="1" latinLnBrk="0" hangingPunct="1">
              <a:lnSpc>
                <a:spcPct val="90000"/>
              </a:lnSpc>
              <a:spcBef>
                <a:spcPts val="600"/>
              </a:spcBef>
              <a:buClr>
                <a:schemeClr val="accent1">
                  <a:lumMod val="75000"/>
                </a:schemeClr>
              </a:buClr>
              <a:buSzPct val="60000"/>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effectLst>
                  <a:outerShdw blurRad="38100" dist="38100" dir="2700000" algn="tl">
                    <a:srgbClr val="000000">
                      <a:alpha val="43137"/>
                    </a:srgbClr>
                  </a:outerShdw>
                </a:effectLst>
                <a:latin typeface="+mj-lt"/>
              </a:rPr>
              <a:t>Data Management Strategy</a:t>
            </a:r>
          </a:p>
        </p:txBody>
      </p:sp>
      <p:sp>
        <p:nvSpPr>
          <p:cNvPr id="8" name="Content Placeholder 2"/>
          <p:cNvSpPr txBox="1">
            <a:spLocks/>
          </p:cNvSpPr>
          <p:nvPr/>
        </p:nvSpPr>
        <p:spPr>
          <a:xfrm>
            <a:off x="727717" y="4571661"/>
            <a:ext cx="10718799" cy="783336"/>
          </a:xfrm>
          <a:prstGeom prst="rect">
            <a:avLst/>
          </a:prstGeom>
        </p:spPr>
        <p:txBody>
          <a:bodyPr>
            <a:noAutofit/>
          </a:bodyPr>
          <a:lstStyle>
            <a:lvl1pPr marL="347472" indent="-347472" algn="l" defTabSz="914400" rtl="0" eaLnBrk="1" latinLnBrk="0" hangingPunct="1">
              <a:lnSpc>
                <a:spcPct val="90000"/>
              </a:lnSpc>
              <a:spcBef>
                <a:spcPts val="0"/>
              </a:spcBef>
              <a:spcAft>
                <a:spcPts val="600"/>
              </a:spcAft>
              <a:buClr>
                <a:schemeClr val="accent1">
                  <a:lumMod val="75000"/>
                </a:schemeClr>
              </a:buClr>
              <a:buSzPct val="79000"/>
              <a:buFont typeface="Arial" panose="020B0604020202020204" pitchFamily="34" charset="0"/>
              <a:buChar char="►"/>
              <a:defRPr sz="2200" kern="1200">
                <a:solidFill>
                  <a:schemeClr val="tx1"/>
                </a:solidFill>
                <a:latin typeface="+mn-lt"/>
                <a:ea typeface="+mn-ea"/>
                <a:cs typeface="+mn-cs"/>
              </a:defRPr>
            </a:lvl1pPr>
            <a:lvl2pPr marL="740664" indent="-283464" algn="l" defTabSz="914400" rtl="0" eaLnBrk="1" latinLnBrk="0" hangingPunct="1">
              <a:lnSpc>
                <a:spcPct val="90000"/>
              </a:lnSpc>
              <a:spcBef>
                <a:spcPts val="0"/>
              </a:spcBef>
              <a:spcAft>
                <a:spcPts val="600"/>
              </a:spcAft>
              <a:buClr>
                <a:schemeClr val="tx1"/>
              </a:buClr>
              <a:buSzPct val="80000"/>
              <a:buFont typeface="Wingdings" panose="05000000000000000000" pitchFamily="2" charset="2"/>
              <a:buChar char="§"/>
              <a:defRPr sz="1700" kern="1200">
                <a:solidFill>
                  <a:schemeClr val="accent1">
                    <a:lumMod val="75000"/>
                  </a:schemeClr>
                </a:solidFill>
                <a:latin typeface="+mj-lt"/>
                <a:ea typeface="+mn-ea"/>
                <a:cs typeface="+mn-cs"/>
              </a:defRPr>
            </a:lvl2pPr>
            <a:lvl3pPr marL="1197864" indent="-283464" algn="l" defTabSz="914400" rtl="0" eaLnBrk="1" latinLnBrk="0" hangingPunct="1">
              <a:lnSpc>
                <a:spcPct val="90000"/>
              </a:lnSpc>
              <a:spcBef>
                <a:spcPts val="600"/>
              </a:spcBef>
              <a:buClr>
                <a:schemeClr val="accent1">
                  <a:lumMod val="75000"/>
                </a:schemeClr>
              </a:buClr>
              <a:buSzPct val="60000"/>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effectLst>
                  <a:outerShdw blurRad="38100" dist="38100" dir="2700000" algn="tl">
                    <a:srgbClr val="000000">
                      <a:alpha val="43137"/>
                    </a:srgbClr>
                  </a:outerShdw>
                </a:effectLst>
                <a:latin typeface="+mj-lt"/>
              </a:rPr>
              <a:t>Organize for Agility</a:t>
            </a:r>
          </a:p>
        </p:txBody>
      </p:sp>
      <p:sp>
        <p:nvSpPr>
          <p:cNvPr id="3" name="Slide Number Placeholder 2">
            <a:extLst>
              <a:ext uri="{FF2B5EF4-FFF2-40B4-BE49-F238E27FC236}">
                <a16:creationId xmlns:a16="http://schemas.microsoft.com/office/drawing/2014/main" id="{1FD3D685-64AC-A746-973F-58F6F418999D}"/>
              </a:ext>
            </a:extLst>
          </p:cNvPr>
          <p:cNvSpPr>
            <a:spLocks noGrp="1"/>
          </p:cNvSpPr>
          <p:nvPr>
            <p:ph type="sldNum" sz="quarter" idx="10"/>
          </p:nvPr>
        </p:nvSpPr>
        <p:spPr/>
        <p:txBody>
          <a:bodyPr/>
          <a:lstStyle/>
          <a:p>
            <a:fld id="{A5972C64-7478-E040-A2B1-C4400B52F133}" type="slidenum">
              <a:rPr lang="en-US" smtClean="0"/>
              <a:t>11</a:t>
            </a:fld>
            <a:endParaRPr lang="en-US" dirty="0"/>
          </a:p>
        </p:txBody>
      </p:sp>
    </p:spTree>
    <p:extLst>
      <p:ext uri="{BB962C8B-B14F-4D97-AF65-F5344CB8AC3E}">
        <p14:creationId xmlns:p14="http://schemas.microsoft.com/office/powerpoint/2010/main" val="33538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0697" y="1276255"/>
            <a:ext cx="11531303" cy="5353900"/>
          </a:xfrm>
          <a:prstGeom prst="rect">
            <a:avLst/>
          </a:prstGeom>
        </p:spPr>
      </p:pic>
      <p:sp>
        <p:nvSpPr>
          <p:cNvPr id="2" name="Title 1"/>
          <p:cNvSpPr>
            <a:spLocks noGrp="1"/>
          </p:cNvSpPr>
          <p:nvPr>
            <p:ph type="title" idx="4294967295"/>
          </p:nvPr>
        </p:nvSpPr>
        <p:spPr>
          <a:xfrm>
            <a:off x="135467" y="263128"/>
            <a:ext cx="11853333" cy="752200"/>
          </a:xfrm>
        </p:spPr>
        <p:txBody>
          <a:bodyPr>
            <a:noAutofit/>
          </a:bodyPr>
          <a:lstStyle/>
          <a:p>
            <a:pPr algn="ctr"/>
            <a:r>
              <a:rPr lang="en-US" sz="3000" dirty="0">
                <a:solidFill>
                  <a:schemeClr val="accent6">
                    <a:lumMod val="75000"/>
                  </a:schemeClr>
                </a:solidFill>
              </a:rPr>
              <a:t>Powering the Digital Supply Chain from Concept to Customer</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3862" y="2017593"/>
            <a:ext cx="2121530" cy="638287"/>
          </a:xfrm>
          <a:prstGeom prst="rect">
            <a:avLst/>
          </a:prstGeom>
        </p:spPr>
      </p:pic>
      <p:pic>
        <p:nvPicPr>
          <p:cNvPr id="6" name="Picture 5"/>
          <p:cNvPicPr/>
          <p:nvPr/>
        </p:nvPicPr>
        <p:blipFill>
          <a:blip r:embed="rId5" cstate="email">
            <a:extLst>
              <a:ext uri="{28A0092B-C50C-407E-A947-70E740481C1C}">
                <a14:useLocalDpi xmlns:a14="http://schemas.microsoft.com/office/drawing/2010/main"/>
              </a:ext>
            </a:extLst>
          </a:blip>
          <a:stretch>
            <a:fillRect/>
          </a:stretch>
        </p:blipFill>
        <p:spPr>
          <a:xfrm>
            <a:off x="5339673" y="4618463"/>
            <a:ext cx="2015719" cy="998565"/>
          </a:xfrm>
          <a:prstGeom prst="rect">
            <a:avLst/>
          </a:prstGeom>
        </p:spPr>
      </p:pic>
      <p:sp>
        <p:nvSpPr>
          <p:cNvPr id="3" name="Slide Number Placeholder 2">
            <a:extLst>
              <a:ext uri="{FF2B5EF4-FFF2-40B4-BE49-F238E27FC236}">
                <a16:creationId xmlns:a16="http://schemas.microsoft.com/office/drawing/2014/main" id="{2DAC9C51-5947-1C4E-A660-6BF7013FAF42}"/>
              </a:ext>
            </a:extLst>
          </p:cNvPr>
          <p:cNvSpPr>
            <a:spLocks noGrp="1"/>
          </p:cNvSpPr>
          <p:nvPr>
            <p:ph type="sldNum" sz="quarter" idx="10"/>
          </p:nvPr>
        </p:nvSpPr>
        <p:spPr/>
        <p:txBody>
          <a:bodyPr/>
          <a:lstStyle/>
          <a:p>
            <a:fld id="{2889D67D-3282-9647-AC22-5EFD4345B0C4}" type="slidenum">
              <a:rPr lang="en-US" smtClean="0"/>
              <a:t>12</a:t>
            </a:fld>
            <a:endParaRPr lang="en-US" dirty="0"/>
          </a:p>
        </p:txBody>
      </p:sp>
    </p:spTree>
    <p:extLst>
      <p:ext uri="{BB962C8B-B14F-4D97-AF65-F5344CB8AC3E}">
        <p14:creationId xmlns:p14="http://schemas.microsoft.com/office/powerpoint/2010/main" val="170253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Digital Twin for Continuous Planning</a:t>
            </a:r>
          </a:p>
        </p:txBody>
      </p:sp>
      <p:sp>
        <p:nvSpPr>
          <p:cNvPr id="3" name="Content Placeholder 2"/>
          <p:cNvSpPr>
            <a:spLocks noGrp="1"/>
          </p:cNvSpPr>
          <p:nvPr>
            <p:ph idx="4294967295"/>
          </p:nvPr>
        </p:nvSpPr>
        <p:spPr>
          <a:xfrm>
            <a:off x="0" y="1169988"/>
            <a:ext cx="11572875" cy="5191125"/>
          </a:xfrm>
        </p:spPr>
        <p:txBody>
          <a:bodyPr>
            <a:normAutofit/>
          </a:bodyPr>
          <a:lstStyle/>
          <a:p>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13771"/>
            <a:ext cx="12192000" cy="6858000"/>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0356" y="3107870"/>
            <a:ext cx="321130" cy="321130"/>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50756" y="3383734"/>
            <a:ext cx="321130" cy="321130"/>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82310" y="3559065"/>
            <a:ext cx="321130" cy="321130"/>
          </a:xfrm>
          <a:prstGeom prst="rect">
            <a:avLst/>
          </a:prstGeom>
        </p:spPr>
      </p:pic>
      <p:pic>
        <p:nvPicPr>
          <p:cNvPr id="8" name="Pictur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03027" y="3624995"/>
            <a:ext cx="321130" cy="321130"/>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96000" y="3880195"/>
            <a:ext cx="321130" cy="321130"/>
          </a:xfrm>
          <a:prstGeom prst="rect">
            <a:avLst/>
          </a:prstGeom>
        </p:spPr>
      </p:pic>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83035" y="4152593"/>
            <a:ext cx="321130" cy="321130"/>
          </a:xfrm>
          <a:prstGeom prst="rect">
            <a:avLst/>
          </a:prstGeom>
        </p:spPr>
      </p:pic>
      <p:pic>
        <p:nvPicPr>
          <p:cNvPr id="11" name="Picture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090265" y="4289063"/>
            <a:ext cx="321130" cy="321130"/>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953677" y="6682754"/>
            <a:ext cx="321130" cy="321130"/>
          </a:xfrm>
          <a:prstGeom prst="rect">
            <a:avLst/>
          </a:prstGeom>
        </p:spPr>
      </p:pic>
      <p:pic>
        <p:nvPicPr>
          <p:cNvPr id="13" name="Picture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46974" y="2647884"/>
            <a:ext cx="321130" cy="321130"/>
          </a:xfrm>
          <a:prstGeom prst="rect">
            <a:avLst/>
          </a:prstGeom>
        </p:spPr>
      </p:pic>
      <p:pic>
        <p:nvPicPr>
          <p:cNvPr id="14" name="Picture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55572" y="4504498"/>
            <a:ext cx="321130" cy="321130"/>
          </a:xfrm>
          <a:prstGeom prst="rect">
            <a:avLst/>
          </a:prstGeom>
        </p:spPr>
      </p:pic>
      <p:pic>
        <p:nvPicPr>
          <p:cNvPr id="15" name="Picture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70552" y="4535084"/>
            <a:ext cx="321130" cy="321130"/>
          </a:xfrm>
          <a:prstGeom prst="rect">
            <a:avLst/>
          </a:prstGeom>
        </p:spPr>
      </p:pic>
      <p:pic>
        <p:nvPicPr>
          <p:cNvPr id="16" name="Picture 1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79159" y="4522570"/>
            <a:ext cx="321130" cy="321130"/>
          </a:xfrm>
          <a:prstGeom prst="rect">
            <a:avLst/>
          </a:prstGeom>
        </p:spPr>
      </p:pic>
      <p:pic>
        <p:nvPicPr>
          <p:cNvPr id="17" name="Picture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22227" y="5574475"/>
            <a:ext cx="321130" cy="321130"/>
          </a:xfrm>
          <a:prstGeom prst="rect">
            <a:avLst/>
          </a:prstGeom>
        </p:spPr>
      </p:pic>
      <p:pic>
        <p:nvPicPr>
          <p:cNvPr id="18" name="Picture 1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6033" y="4338659"/>
            <a:ext cx="321130" cy="321130"/>
          </a:xfrm>
          <a:prstGeom prst="rect">
            <a:avLst/>
          </a:prstGeom>
        </p:spPr>
      </p:pic>
      <p:sp>
        <p:nvSpPr>
          <p:cNvPr id="19" name="Slide Number Placeholder 18">
            <a:extLst>
              <a:ext uri="{FF2B5EF4-FFF2-40B4-BE49-F238E27FC236}">
                <a16:creationId xmlns:a16="http://schemas.microsoft.com/office/drawing/2014/main" id="{8A0C2AA4-29E0-4D46-A390-000F9E28029F}"/>
              </a:ext>
            </a:extLst>
          </p:cNvPr>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6063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Automating Planning and Decision Support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5" y="1289672"/>
            <a:ext cx="12204420" cy="55683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4505" y="1017639"/>
            <a:ext cx="2828925" cy="2286000"/>
          </a:xfrm>
          <a:prstGeom prst="rect">
            <a:avLst/>
          </a:prstGeom>
        </p:spPr>
      </p:pic>
      <p:sp>
        <p:nvSpPr>
          <p:cNvPr id="5" name="Oval 4"/>
          <p:cNvSpPr/>
          <p:nvPr/>
        </p:nvSpPr>
        <p:spPr>
          <a:xfrm>
            <a:off x="1268361" y="6055443"/>
            <a:ext cx="176980" cy="176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428565" y="5412520"/>
            <a:ext cx="316015" cy="3160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970918" y="4585216"/>
            <a:ext cx="446314" cy="446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79674" y="3750961"/>
            <a:ext cx="606801" cy="6068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812667" y="1967349"/>
            <a:ext cx="914315" cy="9143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7850" y="5333665"/>
            <a:ext cx="1560046" cy="327616"/>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General</a:t>
            </a:r>
            <a:b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b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Information</a:t>
            </a:r>
          </a:p>
        </p:txBody>
      </p:sp>
      <p:sp>
        <p:nvSpPr>
          <p:cNvPr id="11" name="TextBox 10"/>
          <p:cNvSpPr txBox="1"/>
          <p:nvPr/>
        </p:nvSpPr>
        <p:spPr>
          <a:xfrm>
            <a:off x="1445341" y="6004900"/>
            <a:ext cx="2156471" cy="403122"/>
          </a:xfrm>
          <a:prstGeom prst="rect">
            <a:avLst/>
          </a:prstGeom>
        </p:spPr>
        <p:txBody>
          <a:bodyPr wrap="square" rtlCol="0">
            <a:noAutofit/>
          </a:bodyPr>
          <a:lstStyle/>
          <a:p>
            <a:pPr marL="0" marR="0" indent="0"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Use of historical data (sales, production, etc.)</a:t>
            </a:r>
          </a:p>
        </p:txBody>
      </p:sp>
      <p:sp>
        <p:nvSpPr>
          <p:cNvPr id="12" name="TextBox 11"/>
          <p:cNvSpPr txBox="1"/>
          <p:nvPr/>
        </p:nvSpPr>
        <p:spPr>
          <a:xfrm>
            <a:off x="1445341" y="4635972"/>
            <a:ext cx="1598614" cy="322137"/>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Specific</a:t>
            </a:r>
            <a:b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b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Information</a:t>
            </a:r>
          </a:p>
        </p:txBody>
      </p:sp>
      <p:sp>
        <p:nvSpPr>
          <p:cNvPr id="13" name="TextBox 12"/>
          <p:cNvSpPr txBox="1"/>
          <p:nvPr/>
        </p:nvSpPr>
        <p:spPr>
          <a:xfrm>
            <a:off x="2715759" y="5537892"/>
            <a:ext cx="2289536" cy="385932"/>
          </a:xfrm>
          <a:prstGeom prst="rect">
            <a:avLst/>
          </a:prstGeom>
        </p:spPr>
        <p:txBody>
          <a:bodyPr wrap="square" rtlCol="0">
            <a:noAutofit/>
          </a:bodyPr>
          <a:lstStyle/>
          <a:p>
            <a:pPr marL="0" marR="0" indent="0" defTabSz="914400" rtl="0" eaLnBrk="1" fontAlgn="auto" latinLnBrk="0" hangingPunct="1">
              <a:lnSpc>
                <a:spcPts val="1200"/>
              </a:lnSpc>
              <a:spcBef>
                <a:spcPts val="580"/>
              </a:spcBef>
              <a:spcAft>
                <a:spcPts val="0"/>
              </a:spcAft>
              <a:buClr>
                <a:srgbClr val="0070C0"/>
              </a:buClr>
              <a:buSzPct val="95000"/>
              <a:buFont typeface="Wingdings" pitchFamily="2" charset="2"/>
              <a:buNone/>
              <a:tabLst/>
            </a:pP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Statistical</a:t>
            </a:r>
            <a: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a:t>
            </a:r>
            <a:r>
              <a:rPr lang="en-US" sz="1400" dirty="0">
                <a:latin typeface="Segoe UI Semibold" panose="020B0702040204020203" pitchFamily="34" charset="0"/>
                <a:cs typeface="Segoe UI Semibold" panose="020B0702040204020203" pitchFamily="34" charset="0"/>
              </a:rPr>
              <a:t>Forecasting</a:t>
            </a:r>
            <a:endPar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endParaRPr>
          </a:p>
        </p:txBody>
      </p:sp>
      <p:sp>
        <p:nvSpPr>
          <p:cNvPr id="14" name="TextBox 13"/>
          <p:cNvSpPr txBox="1"/>
          <p:nvPr/>
        </p:nvSpPr>
        <p:spPr>
          <a:xfrm>
            <a:off x="2962015" y="3873279"/>
            <a:ext cx="1455217" cy="332280"/>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Advisory</a:t>
            </a:r>
            <a:b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b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Guidance</a:t>
            </a:r>
          </a:p>
        </p:txBody>
      </p:sp>
      <p:sp>
        <p:nvSpPr>
          <p:cNvPr id="15" name="TextBox 14"/>
          <p:cNvSpPr txBox="1"/>
          <p:nvPr/>
        </p:nvSpPr>
        <p:spPr>
          <a:xfrm>
            <a:off x="4417232" y="4715318"/>
            <a:ext cx="5764811" cy="374519"/>
          </a:xfrm>
          <a:prstGeom prst="rect">
            <a:avLst/>
          </a:prstGeom>
        </p:spPr>
        <p:txBody>
          <a:bodyPr wrap="square" rtlCol="0">
            <a:noAutofit/>
          </a:bodyPr>
          <a:lstStyle/>
          <a:p>
            <a:pPr marL="0" marR="0" indent="0" defTabSz="914400" rtl="0" eaLnBrk="1" fontAlgn="auto" latinLnBrk="0" hangingPunct="1">
              <a:spcBef>
                <a:spcPts val="580"/>
              </a:spcBef>
              <a:spcAft>
                <a:spcPts val="0"/>
              </a:spcAft>
              <a:buClr>
                <a:srgbClr val="0070C0"/>
              </a:buClr>
              <a:buSzPct val="95000"/>
              <a:buFont typeface="Wingdings" pitchFamily="2" charset="2"/>
              <a:buNone/>
              <a:tabLst/>
            </a:pP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Automated Alerts</a:t>
            </a:r>
            <a:r>
              <a:rPr lang="en-US" sz="1400" dirty="0">
                <a:latin typeface="Segoe UI Semibold" panose="020B0702040204020203" pitchFamily="34" charset="0"/>
                <a:cs typeface="Segoe UI Semibold" panose="020B0702040204020203" pitchFamily="34" charset="0"/>
              </a:rPr>
              <a:t>  (</a:t>
            </a: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Planning</a:t>
            </a:r>
            <a:r>
              <a:rPr lang="en-US" sz="1400" dirty="0">
                <a:latin typeface="Segoe UI Semibold" panose="020B0702040204020203" pitchFamily="34" charset="0"/>
                <a:cs typeface="Segoe UI Semibold" panose="020B0702040204020203" pitchFamily="34" charset="0"/>
              </a:rPr>
              <a:t> </a:t>
            </a: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Systems</a:t>
            </a:r>
            <a:r>
              <a:rPr lang="en-US" sz="1400" dirty="0">
                <a:latin typeface="Segoe UI Semibold" panose="020B0702040204020203" pitchFamily="34" charset="0"/>
                <a:cs typeface="Segoe UI Semibold" panose="020B0702040204020203" pitchFamily="34" charset="0"/>
              </a:rPr>
              <a:t>, Production Equipment)</a:t>
            </a:r>
            <a:endPar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endParaRPr>
          </a:p>
        </p:txBody>
      </p:sp>
      <p:sp>
        <p:nvSpPr>
          <p:cNvPr id="16" name="TextBox 15"/>
          <p:cNvSpPr txBox="1"/>
          <p:nvPr/>
        </p:nvSpPr>
        <p:spPr>
          <a:xfrm>
            <a:off x="4439513" y="3059178"/>
            <a:ext cx="1604577" cy="259577"/>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Opt-In</a:t>
            </a:r>
            <a:b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b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Automation</a:t>
            </a:r>
          </a:p>
        </p:txBody>
      </p:sp>
      <p:sp>
        <p:nvSpPr>
          <p:cNvPr id="17" name="TextBox 16"/>
          <p:cNvSpPr txBox="1"/>
          <p:nvPr/>
        </p:nvSpPr>
        <p:spPr>
          <a:xfrm>
            <a:off x="6246280" y="3924196"/>
            <a:ext cx="5620632" cy="476280"/>
          </a:xfrm>
          <a:prstGeom prst="rect">
            <a:avLst/>
          </a:prstGeom>
        </p:spPr>
        <p:txBody>
          <a:bodyPr wrap="square" rtlCol="0">
            <a:noAutofit/>
          </a:bodyPr>
          <a:lstStyle/>
          <a:p>
            <a:pPr marL="0" marR="0" indent="0" defTabSz="914400" rtl="0" eaLnBrk="1" fontAlgn="auto" latinLnBrk="0" hangingPunct="1">
              <a:spcBef>
                <a:spcPts val="580"/>
              </a:spcBef>
              <a:spcAft>
                <a:spcPts val="0"/>
              </a:spcAft>
              <a:buClr>
                <a:srgbClr val="0070C0"/>
              </a:buClr>
              <a:buSzPct val="95000"/>
              <a:buFont typeface="Wingdings" pitchFamily="2" charset="2"/>
              <a:buNone/>
              <a:tabLst/>
            </a:pP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Try Multiple</a:t>
            </a:r>
            <a: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a:t>
            </a: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Forecasting Models</a:t>
            </a:r>
            <a: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and recommend</a:t>
            </a:r>
            <a:r>
              <a:rPr lang="en-US" sz="1400" dirty="0">
                <a:latin typeface="Segoe UI Semibold" panose="020B0702040204020203" pitchFamily="34" charset="0"/>
                <a:cs typeface="Segoe UI Semibold" panose="020B0702040204020203" pitchFamily="34" charset="0"/>
              </a:rPr>
              <a:t> </a:t>
            </a:r>
            <a: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the best fit</a:t>
            </a:r>
            <a:b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br>
            <a:endPar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endParaRPr>
          </a:p>
        </p:txBody>
      </p:sp>
      <p:sp>
        <p:nvSpPr>
          <p:cNvPr id="18" name="Oval 17"/>
          <p:cNvSpPr/>
          <p:nvPr/>
        </p:nvSpPr>
        <p:spPr>
          <a:xfrm>
            <a:off x="6932692" y="2931687"/>
            <a:ext cx="806803" cy="8068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985715" y="1931330"/>
            <a:ext cx="1858319" cy="276545"/>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Automation that can</a:t>
            </a:r>
            <a:r>
              <a:rPr kumimoji="0" lang="en-US" sz="2000" b="0" i="0" u="none" strike="noStrike" kern="1200" cap="none" spc="0" normalizeH="0" noProof="0" dirty="0">
                <a:ln>
                  <a:noFill/>
                </a:ln>
                <a:solidFill>
                  <a:schemeClr val="bg1"/>
                </a:solidFill>
                <a:effectLst/>
                <a:uLnTx/>
                <a:uFillTx/>
                <a:latin typeface="Segoe UI Semibold" panose="020B0702040204020203" pitchFamily="34" charset="0"/>
                <a:cs typeface="Segoe UI Semibold" panose="020B0702040204020203" pitchFamily="34" charset="0"/>
              </a:rPr>
              <a:t> be Over-ridden</a:t>
            </a:r>
            <a:endPar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p:txBody>
      </p:sp>
      <p:sp>
        <p:nvSpPr>
          <p:cNvPr id="20" name="TextBox 19"/>
          <p:cNvSpPr txBox="1"/>
          <p:nvPr/>
        </p:nvSpPr>
        <p:spPr>
          <a:xfrm>
            <a:off x="7791295" y="3246861"/>
            <a:ext cx="3949429" cy="435350"/>
          </a:xfrm>
          <a:prstGeom prst="rect">
            <a:avLst/>
          </a:prstGeom>
        </p:spPr>
        <p:txBody>
          <a:bodyPr wrap="square" rtlCol="0">
            <a:normAutofit/>
          </a:bodyPr>
          <a:lstStyle/>
          <a:p>
            <a:pPr marL="0" marR="0" indent="0" defTabSz="914400" rtl="0" eaLnBrk="1" fontAlgn="auto" latinLnBrk="0" hangingPunct="1">
              <a:spcBef>
                <a:spcPts val="580"/>
              </a:spcBef>
              <a:spcAft>
                <a:spcPts val="0"/>
              </a:spcAft>
              <a:buClr>
                <a:srgbClr val="0070C0"/>
              </a:buClr>
              <a:buSzPct val="95000"/>
              <a:buFont typeface="Wingdings" pitchFamily="2" charset="2"/>
              <a:buNone/>
              <a:tabLst/>
            </a:pP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Automatic</a:t>
            </a:r>
            <a:r>
              <a:rPr kumimoji="0" lang="en-US" sz="1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a:t>
            </a: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Reorder</a:t>
            </a:r>
            <a:r>
              <a:rPr lang="en-US" sz="1400" dirty="0">
                <a:latin typeface="Segoe UI Semibold" panose="020B0702040204020203" pitchFamily="34" charset="0"/>
                <a:cs typeface="Segoe UI Semibold" panose="020B0702040204020203" pitchFamily="34" charset="0"/>
              </a:rPr>
              <a:t> P</a:t>
            </a:r>
            <a:r>
              <a:rPr kumimoji="0" lang="en-US" sz="1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oints for Replenishment</a:t>
            </a:r>
          </a:p>
        </p:txBody>
      </p:sp>
      <p:sp>
        <p:nvSpPr>
          <p:cNvPr id="21" name="TextBox 20"/>
          <p:cNvSpPr txBox="1"/>
          <p:nvPr/>
        </p:nvSpPr>
        <p:spPr>
          <a:xfrm>
            <a:off x="7739495" y="1302514"/>
            <a:ext cx="1855447" cy="356081"/>
          </a:xfrm>
          <a:prstGeom prst="rect">
            <a:avLst/>
          </a:prstGeom>
        </p:spPr>
        <p:txBody>
          <a:bodyPr wrap="square" rtlCol="0">
            <a:noAutofit/>
          </a:bodyPr>
          <a:lstStyle/>
          <a:p>
            <a:pPr marL="0" marR="0" indent="0" algn="ctr" defTabSz="914400" rtl="0" eaLnBrk="1" fontAlgn="auto" latinLnBrk="0" hangingPunct="1">
              <a:lnSpc>
                <a:spcPct val="100000"/>
              </a:lnSpc>
              <a:spcBef>
                <a:spcPts val="580"/>
              </a:spcBef>
              <a:spcAft>
                <a:spcPts val="0"/>
              </a:spcAft>
              <a:buClr>
                <a:srgbClr val="0070C0"/>
              </a:buClr>
              <a:buSzPct val="95000"/>
              <a:buFont typeface="Wingdings" pitchFamily="2" charset="2"/>
              <a:buNone/>
              <a:tabLst/>
            </a:pP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Non-optional</a:t>
            </a:r>
            <a:b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br>
            <a:r>
              <a:rPr kumimoji="0" lang="en-US" sz="20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Automation</a:t>
            </a:r>
          </a:p>
        </p:txBody>
      </p:sp>
      <p:sp>
        <p:nvSpPr>
          <p:cNvPr id="22" name="TextBox 21"/>
          <p:cNvSpPr txBox="1"/>
          <p:nvPr/>
        </p:nvSpPr>
        <p:spPr>
          <a:xfrm>
            <a:off x="9805001" y="2231627"/>
            <a:ext cx="2386999" cy="715617"/>
          </a:xfrm>
          <a:prstGeom prst="rect">
            <a:avLst/>
          </a:prstGeom>
        </p:spPr>
        <p:txBody>
          <a:bodyPr wrap="square" rtlCol="0">
            <a:noAutofit/>
          </a:bodyPr>
          <a:lstStyle/>
          <a:p>
            <a:pPr marL="0" marR="0" indent="0" defTabSz="914400" rtl="0" eaLnBrk="1" fontAlgn="auto" latinLnBrk="0" hangingPunct="1">
              <a:spcBef>
                <a:spcPts val="580"/>
              </a:spcBef>
              <a:spcAft>
                <a:spcPts val="0"/>
              </a:spcAft>
              <a:buClr>
                <a:srgbClr val="0070C0"/>
              </a:buClr>
              <a:buSzPct val="95000"/>
              <a:buFont typeface="Wingdings" pitchFamily="2" charset="2"/>
              <a:buNone/>
              <a:tabLst/>
            </a:pPr>
            <a:r>
              <a:rPr kumimoji="0" lang="en-US" sz="1400" b="1"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Take</a:t>
            </a:r>
            <a:r>
              <a:rPr kumimoji="0" lang="en-US" sz="1400" b="1"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responsibility for this task</a:t>
            </a:r>
            <a:r>
              <a:rPr lang="en-US" sz="1400" b="1" noProof="0" dirty="0">
                <a:latin typeface="Segoe UI Semibold" panose="020B0702040204020203" pitchFamily="34" charset="0"/>
                <a:cs typeface="Segoe UI Semibold" panose="020B0702040204020203" pitchFamily="34" charset="0"/>
              </a:rPr>
              <a:t> </a:t>
            </a:r>
            <a:r>
              <a:rPr lang="en-US" sz="1400" b="1" dirty="0">
                <a:latin typeface="Segoe UI Semibold" panose="020B0702040204020203" pitchFamily="34" charset="0"/>
                <a:cs typeface="Segoe UI Semibold" panose="020B0702040204020203" pitchFamily="34" charset="0"/>
              </a:rPr>
              <a:t>and don’t let me or anyone else interfere</a:t>
            </a:r>
            <a:endParaRPr kumimoji="0" lang="en-US" sz="1400" b="1"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endParaRPr>
          </a:p>
        </p:txBody>
      </p:sp>
      <p:sp>
        <p:nvSpPr>
          <p:cNvPr id="23" name="TextBox 22"/>
          <p:cNvSpPr txBox="1"/>
          <p:nvPr/>
        </p:nvSpPr>
        <p:spPr>
          <a:xfrm>
            <a:off x="9998642" y="6354415"/>
            <a:ext cx="1999716" cy="276999"/>
          </a:xfrm>
          <a:prstGeom prst="rect">
            <a:avLst/>
          </a:prstGeom>
          <a:noFill/>
        </p:spPr>
        <p:txBody>
          <a:bodyPr wrap="square" rtlCol="0">
            <a:spAutoFit/>
          </a:bodyPr>
          <a:lstStyle/>
          <a:p>
            <a:r>
              <a:rPr lang="en-US" sz="1200" dirty="0">
                <a:latin typeface="Trebuchet MS" panose="020B0603020202020204" pitchFamily="34" charset="0"/>
                <a:ea typeface="Segoe UI" panose="020B0502040204020203" pitchFamily="34" charset="0"/>
                <a:cs typeface="Segoe UI" panose="020B0502040204020203" pitchFamily="34" charset="0"/>
              </a:rPr>
              <a:t>Source: Gartner 2017</a:t>
            </a:r>
          </a:p>
        </p:txBody>
      </p:sp>
      <p:sp>
        <p:nvSpPr>
          <p:cNvPr id="24" name="Slide Number Placeholder 23">
            <a:extLst>
              <a:ext uri="{FF2B5EF4-FFF2-40B4-BE49-F238E27FC236}">
                <a16:creationId xmlns:a16="http://schemas.microsoft.com/office/drawing/2014/main" id="{15F870B8-88A4-3845-ABAC-FE7C26CC9B3E}"/>
              </a:ext>
            </a:extLst>
          </p:cNvPr>
          <p:cNvSpPr>
            <a:spLocks noGrp="1"/>
          </p:cNvSpPr>
          <p:nvPr>
            <p:ph type="sldNum" sz="quarter" idx="10"/>
          </p:nvPr>
        </p:nvSpPr>
        <p:spPr/>
        <p:txBody>
          <a:bodyPr/>
          <a:lstStyle/>
          <a:p>
            <a:fld id="{3FE63F6B-A8F5-954C-8915-CE1D13923C12}" type="slidenum">
              <a:rPr lang="en-US" smtClean="0"/>
              <a:t>14</a:t>
            </a:fld>
            <a:endParaRPr lang="en-US" dirty="0"/>
          </a:p>
        </p:txBody>
      </p:sp>
    </p:spTree>
    <p:extLst>
      <p:ext uri="{BB962C8B-B14F-4D97-AF65-F5344CB8AC3E}">
        <p14:creationId xmlns:p14="http://schemas.microsoft.com/office/powerpoint/2010/main" val="59002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1430110" y="517173"/>
            <a:ext cx="6269138" cy="828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baseline="0">
                <a:solidFill>
                  <a:srgbClr val="8DC63F"/>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j-ea"/>
                <a:cs typeface="Segoe UI" panose="020B0502040204020203" pitchFamily="34" charset="0"/>
              </a:rPr>
              <a:t>Our </a:t>
            </a:r>
            <a:r>
              <a:rPr kumimoji="0" lang="en-US" sz="4800" b="1" i="0" u="none" strike="noStrike" kern="1200" cap="none" spc="0" normalizeH="0" baseline="0" noProof="0" dirty="0">
                <a:ln>
                  <a:noFill/>
                </a:ln>
                <a:solidFill>
                  <a:srgbClr val="F7941D"/>
                </a:solidFill>
                <a:effectLst/>
                <a:uLnTx/>
                <a:uFillTx/>
                <a:latin typeface="Segoe UI Black" panose="020B0A02040204020203" pitchFamily="34" charset="0"/>
                <a:ea typeface="Segoe UI Black" panose="020B0A02040204020203" pitchFamily="34" charset="0"/>
                <a:cs typeface="Segoe UI" panose="020B0502040204020203" pitchFamily="34" charset="0"/>
              </a:rPr>
              <a:t>Transformation</a:t>
            </a:r>
            <a:endParaRPr kumimoji="0" lang="en-US" sz="32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Segoe UI" panose="020B0502040204020203" pitchFamily="34" charset="0"/>
            </a:endParaRPr>
          </a:p>
        </p:txBody>
      </p:sp>
      <p:sp>
        <p:nvSpPr>
          <p:cNvPr id="4" name="TextBox 3"/>
          <p:cNvSpPr txBox="1"/>
          <p:nvPr/>
        </p:nvSpPr>
        <p:spPr>
          <a:xfrm>
            <a:off x="2255519" y="1052785"/>
            <a:ext cx="793350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FROM </a:t>
            </a:r>
            <a:r>
              <a:rPr kumimoji="0" lang="en-US" sz="3200" b="1" i="0" u="none" strike="noStrike" kern="1200" cap="none" spc="0" normalizeH="0" baseline="0" noProof="0" dirty="0">
                <a:ln>
                  <a:noFill/>
                </a:ln>
                <a:solidFill>
                  <a:srgbClr val="00B0F0"/>
                </a:solidFill>
                <a:effectLst/>
                <a:uLnTx/>
                <a:uFillTx/>
                <a:latin typeface="Segoe UI Semibold" panose="020B0702040204020203" pitchFamily="34" charset="0"/>
                <a:ea typeface="+mn-ea"/>
                <a:cs typeface="Segoe UI Semibold" panose="020B0702040204020203" pitchFamily="34" charset="0"/>
              </a:rPr>
              <a:t>SOFTWARE</a:t>
            </a:r>
            <a:r>
              <a:rPr kumimoji="0" lang="en-US" sz="2400" b="1"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 TO </a:t>
            </a:r>
            <a:r>
              <a:rPr kumimoji="0" lang="en-US" sz="3200" b="1" i="0" u="none" strike="noStrike" kern="1200" cap="none" spc="0" normalizeH="0" baseline="0" noProof="0" dirty="0">
                <a:ln>
                  <a:noFill/>
                </a:ln>
                <a:solidFill>
                  <a:srgbClr val="8DC63F"/>
                </a:solidFill>
                <a:effectLst/>
                <a:uLnTx/>
                <a:uFillTx/>
                <a:latin typeface="Segoe UI Semibold" panose="020B0702040204020203" pitchFamily="34" charset="0"/>
                <a:ea typeface="+mn-ea"/>
                <a:cs typeface="Segoe UI Semibold" panose="020B0702040204020203" pitchFamily="34" charset="0"/>
              </a:rPr>
              <a:t>SERVICE PROVIDER</a:t>
            </a:r>
          </a:p>
        </p:txBody>
      </p:sp>
      <p:sp>
        <p:nvSpPr>
          <p:cNvPr id="5" name="Slide Number Placeholder 4">
            <a:extLst>
              <a:ext uri="{FF2B5EF4-FFF2-40B4-BE49-F238E27FC236}">
                <a16:creationId xmlns:a16="http://schemas.microsoft.com/office/drawing/2014/main" id="{0F32FDB6-27FB-A84A-9079-D4EC5900681E}"/>
              </a:ext>
            </a:extLst>
          </p:cNvPr>
          <p:cNvSpPr>
            <a:spLocks noGrp="1"/>
          </p:cNvSpPr>
          <p:nvPr>
            <p:ph type="sldNum" sz="quarter" idx="10"/>
          </p:nvPr>
        </p:nvSpPr>
        <p:spPr/>
        <p:txBody>
          <a:bodyPr/>
          <a:lstStyle/>
          <a:p>
            <a:fld id="{ABEF5AC4-6CCB-B649-9CE6-ED5952E462D5}" type="slidenum">
              <a:rPr lang="en-US" smtClean="0"/>
              <a:t>15</a:t>
            </a:fld>
            <a:endParaRPr lang="en-US" dirty="0"/>
          </a:p>
        </p:txBody>
      </p:sp>
    </p:spTree>
    <p:extLst>
      <p:ext uri="{BB962C8B-B14F-4D97-AF65-F5344CB8AC3E}">
        <p14:creationId xmlns:p14="http://schemas.microsoft.com/office/powerpoint/2010/main" val="201350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p:cNvSpPr>
            <a:spLocks noGrp="1"/>
          </p:cNvSpPr>
          <p:nvPr>
            <p:ph type="title"/>
          </p:nvPr>
        </p:nvSpPr>
        <p:spPr>
          <a:xfrm>
            <a:off x="1323975" y="232367"/>
            <a:ext cx="10575088" cy="828000"/>
          </a:xfrm>
        </p:spPr>
        <p:txBody>
          <a:bodyPr>
            <a:normAutofit/>
          </a:bodyPr>
          <a:lstStyle/>
          <a:p>
            <a:r>
              <a:rPr lang="en-US" dirty="0">
                <a:solidFill>
                  <a:schemeClr val="accent6"/>
                </a:solidFill>
              </a:rPr>
              <a:t>Investing for the Future </a:t>
            </a:r>
            <a:br>
              <a:rPr lang="en-US" dirty="0">
                <a:solidFill>
                  <a:schemeClr val="accent6"/>
                </a:solidFill>
              </a:rPr>
            </a:br>
            <a:r>
              <a:rPr lang="en-US" sz="1400" dirty="0">
                <a:solidFill>
                  <a:schemeClr val="accent6"/>
                </a:solidFill>
              </a:rPr>
              <a:t>as of 1/31/20</a:t>
            </a:r>
          </a:p>
        </p:txBody>
      </p:sp>
      <p:grpSp>
        <p:nvGrpSpPr>
          <p:cNvPr id="10" name="Group 9"/>
          <p:cNvGrpSpPr/>
          <p:nvPr/>
        </p:nvGrpSpPr>
        <p:grpSpPr>
          <a:xfrm>
            <a:off x="2904226" y="4634867"/>
            <a:ext cx="2933889" cy="1404020"/>
            <a:chOff x="1061744" y="2756102"/>
            <a:chExt cx="1656125" cy="1404020"/>
          </a:xfrm>
        </p:grpSpPr>
        <p:sp>
          <p:nvSpPr>
            <p:cNvPr id="26" name="TextBox 25"/>
            <p:cNvSpPr txBox="1"/>
            <p:nvPr/>
          </p:nvSpPr>
          <p:spPr>
            <a:xfrm>
              <a:off x="1089865" y="2756102"/>
              <a:ext cx="162800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32 + 26%</a:t>
              </a:r>
            </a:p>
          </p:txBody>
        </p:sp>
        <p:sp>
          <p:nvSpPr>
            <p:cNvPr id="9" name="TextBox 8"/>
            <p:cNvSpPr txBox="1"/>
            <p:nvPr/>
          </p:nvSpPr>
          <p:spPr>
            <a:xfrm>
              <a:off x="1061744" y="3513791"/>
              <a:ext cx="16280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Staff Growth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5 Years past / 3 Years Ahead</a:t>
              </a:r>
            </a:p>
          </p:txBody>
        </p:sp>
      </p:grpSp>
      <p:grpSp>
        <p:nvGrpSpPr>
          <p:cNvPr id="11" name="Group 10"/>
          <p:cNvGrpSpPr/>
          <p:nvPr/>
        </p:nvGrpSpPr>
        <p:grpSpPr>
          <a:xfrm>
            <a:off x="3666301" y="2077955"/>
            <a:ext cx="3523809" cy="1338958"/>
            <a:chOff x="2628304" y="2386336"/>
            <a:chExt cx="1591272" cy="1338958"/>
          </a:xfrm>
        </p:grpSpPr>
        <p:sp>
          <p:nvSpPr>
            <p:cNvPr id="27" name="TextBox 26"/>
            <p:cNvSpPr txBox="1"/>
            <p:nvPr/>
          </p:nvSpPr>
          <p:spPr>
            <a:xfrm>
              <a:off x="2628304" y="2386336"/>
              <a:ext cx="15912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4800" b="1" i="0" u="none" strike="noStrike" kern="1200" cap="none" spc="-200" normalizeH="0" baseline="0" noProof="0" dirty="0" err="1">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80+70M</a:t>
              </a:r>
              <a:endPar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2683504" y="3078963"/>
              <a:ext cx="14559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Gross R&amp;D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5 Years past / 3 Years Ahead</a:t>
              </a:r>
            </a:p>
          </p:txBody>
        </p:sp>
      </p:grpSp>
      <p:grpSp>
        <p:nvGrpSpPr>
          <p:cNvPr id="12" name="Group 11"/>
          <p:cNvGrpSpPr/>
          <p:nvPr/>
        </p:nvGrpSpPr>
        <p:grpSpPr>
          <a:xfrm>
            <a:off x="5973005" y="4638801"/>
            <a:ext cx="1843083" cy="1667768"/>
            <a:chOff x="4478660" y="2302970"/>
            <a:chExt cx="1524595" cy="1667768"/>
          </a:xfrm>
        </p:grpSpPr>
        <p:sp>
          <p:nvSpPr>
            <p:cNvPr id="31" name="TextBox 30"/>
            <p:cNvSpPr txBox="1"/>
            <p:nvPr/>
          </p:nvSpPr>
          <p:spPr>
            <a:xfrm>
              <a:off x="4478660" y="2302970"/>
              <a:ext cx="1524595"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Tahoma" panose="020B0604030504040204" pitchFamily="34" charset="0"/>
                  <a:cs typeface="Segoe UI" panose="020B0502040204020203" pitchFamily="34" charset="0"/>
                </a:rPr>
                <a:t>$28M</a:t>
              </a:r>
            </a:p>
          </p:txBody>
        </p:sp>
        <p:sp>
          <p:nvSpPr>
            <p:cNvPr id="36" name="TextBox 35"/>
            <p:cNvSpPr txBox="1"/>
            <p:nvPr/>
          </p:nvSpPr>
          <p:spPr>
            <a:xfrm>
              <a:off x="4478660" y="2985853"/>
              <a:ext cx="1461812"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Acquisition Investments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Over 8 Years</a:t>
              </a:r>
            </a:p>
          </p:txBody>
        </p:sp>
      </p:grpSp>
      <p:grpSp>
        <p:nvGrpSpPr>
          <p:cNvPr id="13" name="Group 12"/>
          <p:cNvGrpSpPr/>
          <p:nvPr/>
        </p:nvGrpSpPr>
        <p:grpSpPr>
          <a:xfrm>
            <a:off x="8323646" y="4128958"/>
            <a:ext cx="1724420" cy="1714713"/>
            <a:chOff x="5989140" y="2378641"/>
            <a:chExt cx="1461812" cy="1714713"/>
          </a:xfrm>
        </p:grpSpPr>
        <p:sp>
          <p:nvSpPr>
            <p:cNvPr id="32" name="TextBox 31"/>
            <p:cNvSpPr txBox="1"/>
            <p:nvPr/>
          </p:nvSpPr>
          <p:spPr>
            <a:xfrm>
              <a:off x="6257329" y="2378641"/>
              <a:ext cx="800355" cy="156966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18</a:t>
              </a:r>
              <a:endParaRPr kumimoji="0" lang="en-US" sz="42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5989140" y="3077691"/>
              <a:ext cx="14618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Consistent Years of Profitability</a:t>
              </a:r>
            </a:p>
          </p:txBody>
        </p:sp>
      </p:grpSp>
      <p:grpSp>
        <p:nvGrpSpPr>
          <p:cNvPr id="14" name="Group 13"/>
          <p:cNvGrpSpPr/>
          <p:nvPr/>
        </p:nvGrpSpPr>
        <p:grpSpPr>
          <a:xfrm>
            <a:off x="9880870" y="4193130"/>
            <a:ext cx="2078833" cy="1510792"/>
            <a:chOff x="7314263" y="2555671"/>
            <a:chExt cx="1665520" cy="1510792"/>
          </a:xfrm>
        </p:grpSpPr>
        <p:sp>
          <p:nvSpPr>
            <p:cNvPr id="33" name="TextBox 32"/>
            <p:cNvSpPr txBox="1"/>
            <p:nvPr/>
          </p:nvSpPr>
          <p:spPr>
            <a:xfrm>
              <a:off x="7314263" y="2555671"/>
              <a:ext cx="1665520" cy="83099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Tahoma" panose="020B0604030504040204" pitchFamily="34" charset="0"/>
                  <a:cs typeface="Segoe UI" panose="020B0502040204020203" pitchFamily="34" charset="0"/>
                </a:rPr>
                <a:t>$96M</a:t>
              </a:r>
            </a:p>
          </p:txBody>
        </p:sp>
        <p:sp>
          <p:nvSpPr>
            <p:cNvPr id="38" name="TextBox 37"/>
            <p:cNvSpPr txBox="1"/>
            <p:nvPr/>
          </p:nvSpPr>
          <p:spPr>
            <a:xfrm>
              <a:off x="7383335" y="3358577"/>
              <a:ext cx="15637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Cash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Investments</a:t>
              </a:r>
            </a:p>
          </p:txBody>
        </p:sp>
      </p:grpSp>
      <p:grpSp>
        <p:nvGrpSpPr>
          <p:cNvPr id="15" name="Group 14"/>
          <p:cNvGrpSpPr/>
          <p:nvPr/>
        </p:nvGrpSpPr>
        <p:grpSpPr>
          <a:xfrm>
            <a:off x="8607143" y="1686863"/>
            <a:ext cx="3161169" cy="1015663"/>
            <a:chOff x="9039366" y="2449764"/>
            <a:chExt cx="1562141" cy="1015663"/>
          </a:xfrm>
        </p:grpSpPr>
        <p:sp>
          <p:nvSpPr>
            <p:cNvPr id="34" name="TextBox 33"/>
            <p:cNvSpPr txBox="1"/>
            <p:nvPr/>
          </p:nvSpPr>
          <p:spPr>
            <a:xfrm>
              <a:off x="9039366" y="2449764"/>
              <a:ext cx="15505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200" normalizeH="0" baseline="0" noProof="0" dirty="0">
                  <a:ln>
                    <a:noFill/>
                  </a:ln>
                  <a:solidFill>
                    <a:srgbClr val="8DC63F">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rPr>
                <a:t>ZERO</a:t>
              </a:r>
              <a:endParaRPr kumimoji="0" lang="en-US" sz="4400" b="1" i="0" u="none" strike="noStrike" kern="1200" cap="none" spc="-200" normalizeH="0" baseline="0" noProof="0" dirty="0">
                <a:ln>
                  <a:noFill/>
                </a:ln>
                <a:solidFill>
                  <a:srgbClr val="8DC63F">
                    <a:lumMod val="75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9886301" y="2929002"/>
              <a:ext cx="7152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Debt</a:t>
              </a:r>
              <a:endParaRPr kumimoji="0" lang="en-US" sz="18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gr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1409" y="3195007"/>
            <a:ext cx="1003134" cy="1001861"/>
          </a:xfrm>
          <a:prstGeom prst="rect">
            <a:avLst/>
          </a:prstGeom>
        </p:spPr>
      </p:pic>
      <p:pic>
        <p:nvPicPr>
          <p:cNvPr id="44" name="Picture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0180" y="3732891"/>
            <a:ext cx="1003134" cy="1003134"/>
          </a:xfrm>
          <a:prstGeom prst="rect">
            <a:avLst/>
          </a:prstGeom>
        </p:spPr>
      </p:pic>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5066" y="3628204"/>
            <a:ext cx="1003134" cy="1003134"/>
          </a:xfrm>
          <a:prstGeom prst="rect">
            <a:avLst/>
          </a:prstGeom>
        </p:spPr>
      </p:pic>
      <p:pic>
        <p:nvPicPr>
          <p:cNvPr id="46" name="Picture 4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6271" y="1191007"/>
            <a:ext cx="1012400" cy="1012400"/>
          </a:xfrm>
          <a:prstGeom prst="rect">
            <a:avLst/>
          </a:prstGeom>
        </p:spPr>
      </p:pic>
      <p:pic>
        <p:nvPicPr>
          <p:cNvPr id="2050" name="Picture 2" descr="C:\Users\jsiefert\AppData\Local\Temp\SNAGHTML18b5189.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476398" y="3190121"/>
            <a:ext cx="1000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6633" y="1196742"/>
            <a:ext cx="1003133" cy="1003133"/>
          </a:xfrm>
          <a:prstGeom prst="rect">
            <a:avLst/>
          </a:prstGeom>
        </p:spPr>
      </p:pic>
      <p:grpSp>
        <p:nvGrpSpPr>
          <p:cNvPr id="29" name="Group 28"/>
          <p:cNvGrpSpPr/>
          <p:nvPr/>
        </p:nvGrpSpPr>
        <p:grpSpPr>
          <a:xfrm>
            <a:off x="471237" y="2174705"/>
            <a:ext cx="2100432" cy="1569660"/>
            <a:chOff x="1038225" y="2392870"/>
            <a:chExt cx="1421649" cy="1569660"/>
          </a:xfrm>
        </p:grpSpPr>
        <p:sp>
          <p:nvSpPr>
            <p:cNvPr id="30" name="TextBox 29"/>
            <p:cNvSpPr txBox="1"/>
            <p:nvPr/>
          </p:nvSpPr>
          <p:spPr>
            <a:xfrm>
              <a:off x="1038225" y="2392870"/>
              <a:ext cx="1386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1,000+</a:t>
              </a:r>
            </a:p>
          </p:txBody>
        </p:sp>
        <p:sp>
          <p:nvSpPr>
            <p:cNvPr id="40" name="TextBox 39"/>
            <p:cNvSpPr txBox="1"/>
            <p:nvPr/>
          </p:nvSpPr>
          <p:spPr>
            <a:xfrm>
              <a:off x="1050174" y="3142578"/>
              <a:ext cx="14097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Customers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In Over 80 Countries</a:t>
              </a:r>
            </a:p>
          </p:txBody>
        </p:sp>
      </p:grpSp>
      <p:grpSp>
        <p:nvGrpSpPr>
          <p:cNvPr id="42" name="Group 41">
            <a:extLst>
              <a:ext uri="{FF2B5EF4-FFF2-40B4-BE49-F238E27FC236}">
                <a16:creationId xmlns:a16="http://schemas.microsoft.com/office/drawing/2014/main" id="{90F7F265-649E-48D5-9B45-79E80F93530B}"/>
              </a:ext>
            </a:extLst>
          </p:cNvPr>
          <p:cNvGrpSpPr/>
          <p:nvPr/>
        </p:nvGrpSpPr>
        <p:grpSpPr>
          <a:xfrm>
            <a:off x="391814" y="4076993"/>
            <a:ext cx="2100432" cy="1457594"/>
            <a:chOff x="1038225" y="2392870"/>
            <a:chExt cx="1421649" cy="1457594"/>
          </a:xfrm>
        </p:grpSpPr>
        <p:sp>
          <p:nvSpPr>
            <p:cNvPr id="43" name="TextBox 42">
              <a:extLst>
                <a:ext uri="{FF2B5EF4-FFF2-40B4-BE49-F238E27FC236}">
                  <a16:creationId xmlns:a16="http://schemas.microsoft.com/office/drawing/2014/main" id="{E0EBA328-D103-4230-9454-CFE8B074A994}"/>
                </a:ext>
              </a:extLst>
            </p:cNvPr>
            <p:cNvSpPr txBox="1"/>
            <p:nvPr/>
          </p:nvSpPr>
          <p:spPr>
            <a:xfrm>
              <a:off x="1038225" y="2392870"/>
              <a:ext cx="13864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200" normalizeH="0" baseline="0" noProof="0" dirty="0">
                  <a:ln>
                    <a:noFill/>
                  </a:ln>
                  <a:solidFill>
                    <a:srgbClr val="008FD5"/>
                  </a:solidFill>
                  <a:effectLst/>
                  <a:uLnTx/>
                  <a:uFillTx/>
                  <a:latin typeface="Segoe UI" panose="020B0502040204020203" pitchFamily="34" charset="0"/>
                  <a:ea typeface="Segoe UI" panose="020B0502040204020203" pitchFamily="34" charset="0"/>
                  <a:cs typeface="Segoe UI" panose="020B0502040204020203" pitchFamily="34" charset="0"/>
                </a:rPr>
                <a:t>$3B+</a:t>
              </a:r>
            </a:p>
          </p:txBody>
        </p:sp>
        <p:sp>
          <p:nvSpPr>
            <p:cNvPr id="47" name="TextBox 46">
              <a:extLst>
                <a:ext uri="{FF2B5EF4-FFF2-40B4-BE49-F238E27FC236}">
                  <a16:creationId xmlns:a16="http://schemas.microsoft.com/office/drawing/2014/main" id="{32CAD78E-0FE5-4E04-8E43-CABB7B9082E8}"/>
                </a:ext>
              </a:extLst>
            </p:cNvPr>
            <p:cNvSpPr txBox="1"/>
            <p:nvPr/>
          </p:nvSpPr>
          <p:spPr>
            <a:xfrm>
              <a:off x="1050174" y="3142578"/>
              <a:ext cx="14097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Revenue to Date</a:t>
              </a:r>
              <a:endParaRPr kumimoji="0" lang="en-US" sz="16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grpSp>
      <p:sp>
        <p:nvSpPr>
          <p:cNvPr id="2" name="Slide Number Placeholder 1">
            <a:extLst>
              <a:ext uri="{FF2B5EF4-FFF2-40B4-BE49-F238E27FC236}">
                <a16:creationId xmlns:a16="http://schemas.microsoft.com/office/drawing/2014/main" id="{6B29FF72-1209-1D41-A683-28B4FD55D9A2}"/>
              </a:ext>
            </a:extLst>
          </p:cNvPr>
          <p:cNvSpPr>
            <a:spLocks noGrp="1"/>
          </p:cNvSpPr>
          <p:nvPr>
            <p:ph type="sldNum" sz="quarter" idx="10"/>
          </p:nvPr>
        </p:nvSpPr>
        <p:spPr/>
        <p:txBody>
          <a:bodyPr/>
          <a:lstStyle/>
          <a:p>
            <a:fld id="{2ED41D8C-C919-634A-A8A8-E0C56476FE33}" type="slidenum">
              <a:rPr lang="en-US" smtClean="0"/>
              <a:t>16</a:t>
            </a:fld>
            <a:endParaRPr lang="en-US" dirty="0"/>
          </a:p>
        </p:txBody>
      </p:sp>
    </p:spTree>
    <p:extLst>
      <p:ext uri="{BB962C8B-B14F-4D97-AF65-F5344CB8AC3E}">
        <p14:creationId xmlns:p14="http://schemas.microsoft.com/office/powerpoint/2010/main" val="11645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192000" cy="6858000"/>
          </a:xfrm>
          <a:prstGeom prst="rect">
            <a:avLst/>
          </a:prstGeom>
        </p:spPr>
      </p:pic>
      <p:sp>
        <p:nvSpPr>
          <p:cNvPr id="3" name="Title 2"/>
          <p:cNvSpPr txBox="1">
            <a:spLocks/>
          </p:cNvSpPr>
          <p:nvPr/>
        </p:nvSpPr>
        <p:spPr>
          <a:xfrm>
            <a:off x="5351478" y="221548"/>
            <a:ext cx="4376983" cy="82800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Segoe UI" panose="020B0502040204020203" pitchFamily="34" charset="0"/>
                <a:ea typeface="+mj-ea"/>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B0F0"/>
                </a:solidFill>
                <a:effectLst/>
                <a:uLnTx/>
                <a:uFillTx/>
                <a:latin typeface="Segoe UI" panose="020B0502040204020203" pitchFamily="34" charset="0"/>
                <a:ea typeface="+mj-ea"/>
                <a:cs typeface="Segoe UI" panose="020B0502040204020203" pitchFamily="34" charset="0"/>
              </a:rPr>
              <a:t>Our Brand</a:t>
            </a:r>
          </a:p>
        </p:txBody>
      </p:sp>
      <p:sp>
        <p:nvSpPr>
          <p:cNvPr id="5" name="TextBox 4"/>
          <p:cNvSpPr txBox="1"/>
          <p:nvPr/>
        </p:nvSpPr>
        <p:spPr>
          <a:xfrm>
            <a:off x="6302021" y="686320"/>
            <a:ext cx="447620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C4D601"/>
                </a:solidFill>
                <a:effectLst/>
                <a:uLnTx/>
                <a:uFillTx/>
                <a:latin typeface="Segoe UI" panose="020B0502040204020203" pitchFamily="34" charset="0"/>
                <a:ea typeface="Segoe UI" panose="020B0502040204020203" pitchFamily="34" charset="0"/>
                <a:cs typeface="Segoe UI" panose="020B0502040204020203" pitchFamily="34" charset="0"/>
              </a:rPr>
              <a:t>PROMISE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885" y="1049548"/>
            <a:ext cx="950543" cy="950543"/>
          </a:xfrm>
          <a:prstGeom prst="rect">
            <a:avLst/>
          </a:prstGeom>
        </p:spPr>
      </p:pic>
      <p:sp>
        <p:nvSpPr>
          <p:cNvPr id="7" name="Content Placeholder 1"/>
          <p:cNvSpPr txBox="1">
            <a:spLocks/>
          </p:cNvSpPr>
          <p:nvPr/>
        </p:nvSpPr>
        <p:spPr>
          <a:xfrm>
            <a:off x="5998464" y="1776782"/>
            <a:ext cx="5881421" cy="5031132"/>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5"/>
              </a:buBlip>
              <a:defRPr sz="24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Tx/>
              <a:buBlip>
                <a:blip r:embed="rId6"/>
              </a:buBlip>
              <a:defRPr sz="2000" kern="1200">
                <a:solidFill>
                  <a:schemeClr val="tx1">
                    <a:lumMod val="50000"/>
                    <a:lumOff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8CC63F"/>
              </a:buClr>
              <a:buFont typeface="Arial" panose="020B0604020202020204" pitchFamily="34" charset="0"/>
              <a:buChar char="•"/>
              <a:defRPr sz="1600" kern="1200">
                <a:solidFill>
                  <a:schemeClr val="tx1">
                    <a:lumMod val="50000"/>
                    <a:lumOff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Times New Roman" panose="02020603050405020304" pitchFamily="18" charset="0"/>
              </a:rPr>
              <a:t>A partner to help transform our customers </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Segoe UI" panose="020B0502040204020203" pitchFamily="34" charset="0"/>
              </a:rPr>
              <a:t>businesses with our industry expertise and solutions to realize value within the first 6 months and start an </a:t>
            </a:r>
            <a:r>
              <a:rPr kumimoji="0" lang="en-US" sz="2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Times New Roman" panose="02020603050405020304" pitchFamily="18" charset="0"/>
              </a:rPr>
              <a:t>innovation journey </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that delivers a </a:t>
            </a:r>
            <a:r>
              <a:rPr kumimoji="0" lang="en-US" sz="2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Times New Roman" panose="02020603050405020304" pitchFamily="18" charset="0"/>
              </a:rPr>
              <a:t>digital decision support platform</a:t>
            </a: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to </a:t>
            </a:r>
            <a:r>
              <a:rPr kumimoji="0" lang="en-US" sz="2800" b="0" i="0" u="none" strike="noStrike" kern="1200" cap="none" spc="0" normalizeH="0" baseline="0" noProof="0" dirty="0">
                <a:ln>
                  <a:noFill/>
                </a:ln>
                <a:solidFill>
                  <a:srgbClr val="00B0F0"/>
                </a:solidFill>
                <a:effectLst/>
                <a:uLnTx/>
                <a:uFillTx/>
                <a:latin typeface="Segoe UI Black" panose="020B0A02040204020203" pitchFamily="34" charset="0"/>
                <a:ea typeface="Segoe UI Black" panose="020B0A02040204020203" pitchFamily="34" charset="0"/>
                <a:cs typeface="Times New Roman" panose="02020603050405020304" pitchFamily="18" charset="0"/>
              </a:rPr>
              <a:t>MAKE OUR CUSTOMERS MORE SUCCESSFUL YEAR AFTER YEAR</a:t>
            </a:r>
            <a:r>
              <a:rPr kumimoji="0" lang="en-US" sz="2800" b="0" i="0" u="none" strike="noStrike" kern="1200" cap="none" spc="0" normalizeH="0" baseline="0" noProof="0" dirty="0">
                <a:ln>
                  <a:noFill/>
                </a:ln>
                <a:solidFill>
                  <a:srgbClr val="00B0F0"/>
                </a:solidFill>
                <a:effectLst/>
                <a:uLnTx/>
                <a:uFillTx/>
                <a:latin typeface="Segoe UI" panose="020B0502040204020203"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a:ln>
                <a:noFill/>
              </a:ln>
              <a:solidFill>
                <a:srgbClr val="00B0F0"/>
              </a:solidFill>
              <a:effectLst/>
              <a:uLnTx/>
              <a:uFillTx/>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8D660B9F-17D4-9945-B0A1-69231BB0D663}"/>
              </a:ext>
            </a:extLst>
          </p:cNvPr>
          <p:cNvSpPr>
            <a:spLocks noGrp="1"/>
          </p:cNvSpPr>
          <p:nvPr>
            <p:ph type="sldNum" sz="quarter" idx="10"/>
          </p:nvPr>
        </p:nvSpPr>
        <p:spPr/>
        <p:txBody>
          <a:bodyPr/>
          <a:lstStyle/>
          <a:p>
            <a:fld id="{361CD534-9EF2-0545-8288-12000785A16B}" type="slidenum">
              <a:rPr lang="en-US" smtClean="0"/>
              <a:t>17</a:t>
            </a:fld>
            <a:endParaRPr lang="en-US" dirty="0"/>
          </a:p>
        </p:txBody>
      </p:sp>
    </p:spTree>
    <p:extLst>
      <p:ext uri="{BB962C8B-B14F-4D97-AF65-F5344CB8AC3E}">
        <p14:creationId xmlns:p14="http://schemas.microsoft.com/office/powerpoint/2010/main" val="1802786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859058"/>
            <a:ext cx="9144000" cy="1569942"/>
          </a:xfrm>
        </p:spPr>
        <p:txBody>
          <a:bodyPr>
            <a:normAutofit fontScale="90000"/>
          </a:bodyPr>
          <a:lstStyle/>
          <a:p>
            <a:br>
              <a:rPr lang="en-US" sz="5300" dirty="0">
                <a:solidFill>
                  <a:schemeClr val="accent6">
                    <a:lumMod val="75000"/>
                  </a:schemeClr>
                </a:solidFill>
              </a:rPr>
            </a:br>
            <a:r>
              <a:rPr lang="en-US" sz="5300" dirty="0">
                <a:solidFill>
                  <a:schemeClr val="accent6">
                    <a:lumMod val="75000"/>
                  </a:schemeClr>
                </a:solidFill>
              </a:rPr>
              <a:t>Financial Summary</a:t>
            </a:r>
            <a:br>
              <a:rPr lang="en-US" dirty="0">
                <a:solidFill>
                  <a:schemeClr val="accent6">
                    <a:lumMod val="75000"/>
                  </a:schemeClr>
                </a:solidFill>
              </a:rPr>
            </a:br>
            <a:br>
              <a:rPr lang="en-US" dirty="0">
                <a:solidFill>
                  <a:schemeClr val="accent6">
                    <a:lumMod val="75000"/>
                  </a:schemeClr>
                </a:solidFill>
              </a:rPr>
            </a:br>
            <a:br>
              <a:rPr lang="en-US" dirty="0">
                <a:solidFill>
                  <a:schemeClr val="accent6">
                    <a:lumMod val="75000"/>
                  </a:schemeClr>
                </a:solidFill>
              </a:rPr>
            </a:br>
            <a:endParaRPr lang="en-US" dirty="0">
              <a:solidFill>
                <a:schemeClr val="accent6">
                  <a:lumMod val="75000"/>
                </a:schemeClr>
              </a:solidFill>
            </a:endParaRPr>
          </a:p>
        </p:txBody>
      </p:sp>
      <p:sp>
        <p:nvSpPr>
          <p:cNvPr id="5" name="TextBox 4">
            <a:extLst>
              <a:ext uri="{FF2B5EF4-FFF2-40B4-BE49-F238E27FC236}">
                <a16:creationId xmlns:a16="http://schemas.microsoft.com/office/drawing/2014/main" id="{0E9452E0-F53C-EF4A-8011-D1CDCAE091CC}"/>
              </a:ext>
            </a:extLst>
          </p:cNvPr>
          <p:cNvSpPr txBox="1"/>
          <p:nvPr/>
        </p:nvSpPr>
        <p:spPr>
          <a:xfrm>
            <a:off x="3113311" y="3429000"/>
            <a:ext cx="5965377" cy="523220"/>
          </a:xfrm>
          <a:prstGeom prst="rect">
            <a:avLst/>
          </a:prstGeom>
          <a:noFill/>
        </p:spPr>
        <p:txBody>
          <a:bodyPr wrap="square" rtlCol="0">
            <a:spAutoFit/>
          </a:bodyPr>
          <a:lstStyle/>
          <a:p>
            <a:pPr algn="ctr"/>
            <a:r>
              <a:rPr lang="en-US" sz="2800" b="1" dirty="0">
                <a:solidFill>
                  <a:srgbClr val="255786"/>
                </a:solidFill>
                <a:latin typeface="Segoe UI" panose="020B0502040204020203" pitchFamily="34" charset="0"/>
              </a:rPr>
              <a:t>NASDAQ: AMSWA</a:t>
            </a:r>
          </a:p>
        </p:txBody>
      </p:sp>
    </p:spTree>
    <p:extLst>
      <p:ext uri="{BB962C8B-B14F-4D97-AF65-F5344CB8AC3E}">
        <p14:creationId xmlns:p14="http://schemas.microsoft.com/office/powerpoint/2010/main" val="3238147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828000"/>
          </a:xfrm>
        </p:spPr>
        <p:txBody>
          <a:bodyPr/>
          <a:lstStyle/>
          <a:p>
            <a:r>
              <a:rPr lang="en-US" dirty="0"/>
              <a:t>Revenue Contributions</a:t>
            </a:r>
          </a:p>
        </p:txBody>
      </p:sp>
      <p:cxnSp>
        <p:nvCxnSpPr>
          <p:cNvPr id="3" name="Straight Connector 2"/>
          <p:cNvCxnSpPr/>
          <p:nvPr/>
        </p:nvCxnSpPr>
        <p:spPr>
          <a:xfrm>
            <a:off x="5987944" y="1556792"/>
            <a:ext cx="0" cy="4176464"/>
          </a:xfrm>
          <a:prstGeom prst="line">
            <a:avLst/>
          </a:prstGeom>
          <a:ln>
            <a:solidFill>
              <a:srgbClr val="92D05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nvGraphicFramePr>
        <p:xfrm>
          <a:off x="783771" y="1255222"/>
          <a:ext cx="5204173" cy="46533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912550" y="1556792"/>
            <a:ext cx="5853163" cy="400110"/>
          </a:xfrm>
          <a:prstGeom prst="rect">
            <a:avLst/>
          </a:prstGeom>
          <a:noFill/>
        </p:spPr>
        <p:txBody>
          <a:bodyPr wrap="square" rtlCol="0">
            <a:spAutoFit/>
          </a:bodyPr>
          <a:lstStyle/>
          <a:p>
            <a:pPr algn="ctr"/>
            <a:r>
              <a:rPr lang="en-US" sz="2000" b="1" dirty="0">
                <a:latin typeface="Trebuchet MS" pitchFamily="34" charset="0"/>
                <a:cs typeface="Arial" pitchFamily="34" charset="0"/>
              </a:rPr>
              <a:t>Revenue by Segment ($MMs)</a:t>
            </a:r>
          </a:p>
        </p:txBody>
      </p:sp>
      <p:graphicFrame>
        <p:nvGraphicFramePr>
          <p:cNvPr id="12" name="Chart 11">
            <a:extLst>
              <a:ext uri="{FF2B5EF4-FFF2-40B4-BE49-F238E27FC236}">
                <a16:creationId xmlns:a16="http://schemas.microsoft.com/office/drawing/2014/main" id="{526409A1-CAE5-634C-9E72-F53699BBEC53}"/>
              </a:ext>
            </a:extLst>
          </p:cNvPr>
          <p:cNvGraphicFramePr>
            <a:graphicFrameLocks/>
          </p:cNvGraphicFramePr>
          <p:nvPr/>
        </p:nvGraphicFramePr>
        <p:xfrm>
          <a:off x="6836229" y="221029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5A77FE04-E245-5D49-BD1E-25CEB6D54C07}"/>
              </a:ext>
            </a:extLst>
          </p:cNvPr>
          <p:cNvSpPr>
            <a:spLocks noGrp="1"/>
          </p:cNvSpPr>
          <p:nvPr>
            <p:ph type="sldNum" sz="quarter" idx="10"/>
          </p:nvPr>
        </p:nvSpPr>
        <p:spPr/>
        <p:txBody>
          <a:bodyPr/>
          <a:lstStyle/>
          <a:p>
            <a:fld id="{94DF8F34-EC6B-6A4A-ADFB-873B7BBD0FFB}" type="slidenum">
              <a:rPr lang="en-US" smtClean="0"/>
              <a:t>19</a:t>
            </a:fld>
            <a:endParaRPr lang="en-US" dirty="0"/>
          </a:p>
        </p:txBody>
      </p:sp>
    </p:spTree>
    <p:extLst>
      <p:ext uri="{BB962C8B-B14F-4D97-AF65-F5344CB8AC3E}">
        <p14:creationId xmlns:p14="http://schemas.microsoft.com/office/powerpoint/2010/main" val="571036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Looking Statements</a:t>
            </a:r>
          </a:p>
        </p:txBody>
      </p:sp>
      <p:sp>
        <p:nvSpPr>
          <p:cNvPr id="3" name="Rectangle 6"/>
          <p:cNvSpPr>
            <a:spLocks noChangeArrowheads="1"/>
          </p:cNvSpPr>
          <p:nvPr/>
        </p:nvSpPr>
        <p:spPr bwMode="auto">
          <a:xfrm>
            <a:off x="683491" y="1428750"/>
            <a:ext cx="10686473" cy="4278094"/>
          </a:xfrm>
          <a:prstGeom prst="rect">
            <a:avLst/>
          </a:prstGeom>
          <a:noFill/>
          <a:ln w="9525">
            <a:noFill/>
            <a:miter lim="800000"/>
            <a:headEnd/>
            <a:tailEnd/>
          </a:ln>
        </p:spPr>
        <p:txBody>
          <a:bodyPr wrap="square">
            <a:spAutoFit/>
          </a:bodyPr>
          <a:lstStyle/>
          <a:p>
            <a:pPr algn="just"/>
            <a:r>
              <a:rPr lang="en-US" sz="1600" dirty="0">
                <a:solidFill>
                  <a:srgbClr val="000000"/>
                </a:solidFill>
                <a:latin typeface="Trebuchet MS" panose="020B0603020202020204" pitchFamily="34" charset="0"/>
                <a:cs typeface="Arial" pitchFamily="34" charset="0"/>
              </a:rPr>
              <a:t>This presentation may include statements that may constitute “forward-looking statements,” including estimates of future business prospects or financial results and statements containing the words “believe,” “expect,” or similar expressions. Any forward-looking statements herein are made pursuant to the safe harbor provision of the Private Securities Litigation Reform Act of 1995. There are many factors that could cause actual results of American Software to differ materially from those anticipated by forward-looking statements made herein. These factors include continuing economic uncertainty, the timing and degree of business recovery, unpredictability and the irregular pattern of future revenues, competitive pressures, delays and other risks associated with new product development, the unpredictability of the effectiveness and duration of third-party marketing agreements, undetected software errors, and risks associated with market acceptance of the Company’s products and services as well as a number of other risk factors that could affect the future performance of the Company.  Please refer to a discussion of these factors and others in the Company's most recent Annual Report on Form 10-K and in its Quarterly Reports on Form 10-Q and other reports and documents subsequently filed with the Securities and Exchange Commission. For more information about risks the Company could face as well as other information, contact Vincent C. Klinges, Chief Financial Officer, American Software, Inc., 470 East Paces Ferry Rd., Atlanta, GA 30305, (800) 726-2946 or (404) 264-5477. FAX: (404) 264-5206 INTERNET: www.amsoftware.com or E-mail: </a:t>
            </a:r>
            <a:r>
              <a:rPr lang="en-US" sz="1600" dirty="0">
                <a:latin typeface="Trebuchet MS" panose="020B0603020202020204" pitchFamily="34" charset="0"/>
                <a:cs typeface="Arial" pitchFamily="34" charset="0"/>
              </a:rPr>
              <a:t>ask@amsoftware.com.</a:t>
            </a:r>
          </a:p>
          <a:p>
            <a:pPr algn="just"/>
            <a:endParaRPr lang="en-US" sz="1600" dirty="0"/>
          </a:p>
        </p:txBody>
      </p:sp>
      <p:sp>
        <p:nvSpPr>
          <p:cNvPr id="4" name="Slide Number Placeholder 3">
            <a:extLst>
              <a:ext uri="{FF2B5EF4-FFF2-40B4-BE49-F238E27FC236}">
                <a16:creationId xmlns:a16="http://schemas.microsoft.com/office/drawing/2014/main" id="{948BD5F5-DA6A-594D-8668-F56813B5D343}"/>
              </a:ext>
            </a:extLst>
          </p:cNvPr>
          <p:cNvSpPr>
            <a:spLocks noGrp="1"/>
          </p:cNvSpPr>
          <p:nvPr>
            <p:ph type="sldNum" sz="quarter" idx="10"/>
          </p:nvPr>
        </p:nvSpPr>
        <p:spPr/>
        <p:txBody>
          <a:bodyPr/>
          <a:lstStyle/>
          <a:p>
            <a:fld id="{2AC4D383-B5D1-744F-9C6A-9B3F8B9FD2C7}" type="slidenum">
              <a:rPr lang="en-US"/>
              <a:t>2</a:t>
            </a:fld>
            <a:endParaRPr lang="en-US" dirty="0"/>
          </a:p>
        </p:txBody>
      </p:sp>
    </p:spTree>
    <p:extLst>
      <p:ext uri="{BB962C8B-B14F-4D97-AF65-F5344CB8AC3E}">
        <p14:creationId xmlns:p14="http://schemas.microsoft.com/office/powerpoint/2010/main" val="1972970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828000"/>
          </a:xfrm>
        </p:spPr>
        <p:txBody>
          <a:bodyPr/>
          <a:lstStyle/>
          <a:p>
            <a:r>
              <a:rPr lang="en-US" dirty="0"/>
              <a:t>Transition to the Cloud</a:t>
            </a:r>
          </a:p>
        </p:txBody>
      </p:sp>
      <p:sp>
        <p:nvSpPr>
          <p:cNvPr id="3" name="Slide Number Placeholder 2">
            <a:extLst>
              <a:ext uri="{FF2B5EF4-FFF2-40B4-BE49-F238E27FC236}">
                <a16:creationId xmlns:a16="http://schemas.microsoft.com/office/drawing/2014/main" id="{53B625B3-6241-BE41-8665-FF471B37DBC0}"/>
              </a:ext>
            </a:extLst>
          </p:cNvPr>
          <p:cNvSpPr>
            <a:spLocks noGrp="1"/>
          </p:cNvSpPr>
          <p:nvPr>
            <p:ph type="sldNum" sz="quarter" idx="10"/>
          </p:nvPr>
        </p:nvSpPr>
        <p:spPr/>
        <p:txBody>
          <a:bodyPr/>
          <a:lstStyle/>
          <a:p>
            <a:fld id="{A50FDD8B-430F-C746-977E-859486403982}" type="slidenum">
              <a:rPr lang="en-US" smtClean="0"/>
              <a:t>20</a:t>
            </a:fld>
            <a:endParaRPr lang="en-US" dirty="0"/>
          </a:p>
        </p:txBody>
      </p:sp>
      <p:graphicFrame>
        <p:nvGraphicFramePr>
          <p:cNvPr id="14" name="Chart 13">
            <a:extLst>
              <a:ext uri="{FF2B5EF4-FFF2-40B4-BE49-F238E27FC236}">
                <a16:creationId xmlns:a16="http://schemas.microsoft.com/office/drawing/2014/main" id="{00000000-0008-0000-0100-000005000000}"/>
              </a:ext>
            </a:extLst>
          </p:cNvPr>
          <p:cNvGraphicFramePr>
            <a:graphicFrameLocks/>
          </p:cNvGraphicFramePr>
          <p:nvPr/>
        </p:nvGraphicFramePr>
        <p:xfrm>
          <a:off x="429386" y="827366"/>
          <a:ext cx="11043478" cy="5568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64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677719"/>
          </a:xfrm>
        </p:spPr>
        <p:txBody>
          <a:bodyPr/>
          <a:lstStyle/>
          <a:p>
            <a:r>
              <a:rPr lang="en-US" dirty="0"/>
              <a:t>Rising Mix of Recurring Revenue</a:t>
            </a:r>
          </a:p>
        </p:txBody>
      </p:sp>
      <p:graphicFrame>
        <p:nvGraphicFramePr>
          <p:cNvPr id="9" name="Chart 8">
            <a:extLst>
              <a:ext uri="{FF2B5EF4-FFF2-40B4-BE49-F238E27FC236}">
                <a16:creationId xmlns:a16="http://schemas.microsoft.com/office/drawing/2014/main" id="{5E2DE7A4-B4D2-BA47-8F40-874817C47719}"/>
              </a:ext>
            </a:extLst>
          </p:cNvPr>
          <p:cNvGraphicFramePr>
            <a:graphicFrameLocks/>
          </p:cNvGraphicFramePr>
          <p:nvPr/>
        </p:nvGraphicFramePr>
        <p:xfrm>
          <a:off x="1190624" y="1597024"/>
          <a:ext cx="10575087" cy="43465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57F3A36-365F-2F49-B772-688B11D505DA}"/>
              </a:ext>
            </a:extLst>
          </p:cNvPr>
          <p:cNvSpPr txBox="1"/>
          <p:nvPr/>
        </p:nvSpPr>
        <p:spPr>
          <a:xfrm>
            <a:off x="4084320" y="1196914"/>
            <a:ext cx="4023360" cy="400110"/>
          </a:xfrm>
          <a:prstGeom prst="rect">
            <a:avLst/>
          </a:prstGeom>
          <a:noFill/>
        </p:spPr>
        <p:txBody>
          <a:bodyPr wrap="square" rtlCol="0">
            <a:spAutoFit/>
          </a:bodyPr>
          <a:lstStyle/>
          <a:p>
            <a:pPr algn="ctr"/>
            <a:r>
              <a:rPr lang="en-US" sz="2000" dirty="0">
                <a:latin typeface="Trebuchet MS" panose="020B0703020202090204" pitchFamily="34" charset="0"/>
                <a:ea typeface="Segoe UI" panose="020B0502040204020203" pitchFamily="34" charset="0"/>
                <a:cs typeface="Segoe UI" panose="020B0502040204020203" pitchFamily="34" charset="0"/>
              </a:rPr>
              <a:t>Quarterly Revenue in $MMs</a:t>
            </a:r>
          </a:p>
        </p:txBody>
      </p:sp>
      <p:sp>
        <p:nvSpPr>
          <p:cNvPr id="3" name="Slide Number Placeholder 2">
            <a:extLst>
              <a:ext uri="{FF2B5EF4-FFF2-40B4-BE49-F238E27FC236}">
                <a16:creationId xmlns:a16="http://schemas.microsoft.com/office/drawing/2014/main" id="{82F21CCD-CD7C-B143-B18C-1FA80D70695E}"/>
              </a:ext>
            </a:extLst>
          </p:cNvPr>
          <p:cNvSpPr>
            <a:spLocks noGrp="1"/>
          </p:cNvSpPr>
          <p:nvPr>
            <p:ph type="sldNum" sz="quarter" idx="10"/>
          </p:nvPr>
        </p:nvSpPr>
        <p:spPr/>
        <p:txBody>
          <a:bodyPr/>
          <a:lstStyle/>
          <a:p>
            <a:fld id="{4FDAF24A-060D-AE48-A7B6-910BDB82FA86}" type="slidenum">
              <a:rPr lang="en-US" smtClean="0"/>
              <a:t>21</a:t>
            </a:fld>
            <a:endParaRPr lang="en-US" dirty="0"/>
          </a:p>
        </p:txBody>
      </p:sp>
    </p:spTree>
    <p:extLst>
      <p:ext uri="{BB962C8B-B14F-4D97-AF65-F5344CB8AC3E}">
        <p14:creationId xmlns:p14="http://schemas.microsoft.com/office/powerpoint/2010/main" val="103762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828000"/>
          </a:xfrm>
        </p:spPr>
        <p:txBody>
          <a:bodyPr/>
          <a:lstStyle/>
          <a:p>
            <a:r>
              <a:rPr lang="en-US" dirty="0"/>
              <a:t>Growing Subscription Revenue Stream </a:t>
            </a:r>
          </a:p>
        </p:txBody>
      </p:sp>
      <p:grpSp>
        <p:nvGrpSpPr>
          <p:cNvPr id="13" name="Group 12">
            <a:extLst>
              <a:ext uri="{FF2B5EF4-FFF2-40B4-BE49-F238E27FC236}">
                <a16:creationId xmlns:a16="http://schemas.microsoft.com/office/drawing/2014/main" id="{1E1730FA-B63D-904E-9DD9-FC0B4959C41C}"/>
              </a:ext>
            </a:extLst>
          </p:cNvPr>
          <p:cNvGrpSpPr/>
          <p:nvPr/>
        </p:nvGrpSpPr>
        <p:grpSpPr>
          <a:xfrm>
            <a:off x="1448969" y="1603375"/>
            <a:ext cx="10058400" cy="4565650"/>
            <a:chOff x="0" y="0"/>
            <a:chExt cx="8229600" cy="3866643"/>
          </a:xfrm>
        </p:grpSpPr>
        <p:graphicFrame>
          <p:nvGraphicFramePr>
            <p:cNvPr id="14" name="Chart 13">
              <a:extLst>
                <a:ext uri="{FF2B5EF4-FFF2-40B4-BE49-F238E27FC236}">
                  <a16:creationId xmlns:a16="http://schemas.microsoft.com/office/drawing/2014/main" id="{858FC4B9-8E56-8A42-823F-691F90E38A6A}"/>
                </a:ext>
              </a:extLst>
            </p:cNvPr>
            <p:cNvGraphicFramePr/>
            <p:nvPr/>
          </p:nvGraphicFramePr>
          <p:xfrm>
            <a:off x="0" y="0"/>
            <a:ext cx="8229600" cy="386664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6A7E16F6-4727-D641-B86C-C1CF993AF460}"/>
                </a:ext>
              </a:extLst>
            </p:cNvPr>
            <p:cNvSpPr/>
            <p:nvPr/>
          </p:nvSpPr>
          <p:spPr>
            <a:xfrm flipH="1">
              <a:off x="7538026" y="1612664"/>
              <a:ext cx="45719" cy="457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16" name="TextBox 15">
            <a:extLst>
              <a:ext uri="{FF2B5EF4-FFF2-40B4-BE49-F238E27FC236}">
                <a16:creationId xmlns:a16="http://schemas.microsoft.com/office/drawing/2014/main" id="{0379E7E9-0B74-4E4F-8750-7B1B8D3359A3}"/>
              </a:ext>
            </a:extLst>
          </p:cNvPr>
          <p:cNvSpPr txBox="1"/>
          <p:nvPr/>
        </p:nvSpPr>
        <p:spPr>
          <a:xfrm>
            <a:off x="3734969" y="931516"/>
            <a:ext cx="5486400" cy="400110"/>
          </a:xfrm>
          <a:prstGeom prst="rect">
            <a:avLst/>
          </a:prstGeom>
          <a:noFill/>
        </p:spPr>
        <p:txBody>
          <a:bodyPr wrap="square" rtlCol="0">
            <a:spAutoFit/>
          </a:bodyPr>
          <a:lstStyle/>
          <a:p>
            <a:r>
              <a:rPr lang="en-US" sz="2000" dirty="0">
                <a:latin typeface="Trebuchet MS" panose="020B0703020202090204" pitchFamily="34" charset="0"/>
                <a:ea typeface="Segoe UI" panose="020B0502040204020203" pitchFamily="34" charset="0"/>
                <a:cs typeface="Segoe UI" panose="020B0502040204020203" pitchFamily="34" charset="0"/>
              </a:rPr>
              <a:t>Subscription &amp; Maintenance Revenue in $MMs</a:t>
            </a:r>
          </a:p>
        </p:txBody>
      </p:sp>
      <p:sp>
        <p:nvSpPr>
          <p:cNvPr id="3" name="Slide Number Placeholder 2">
            <a:extLst>
              <a:ext uri="{FF2B5EF4-FFF2-40B4-BE49-F238E27FC236}">
                <a16:creationId xmlns:a16="http://schemas.microsoft.com/office/drawing/2014/main" id="{99215396-13D8-2141-8B47-578BA635AD3D}"/>
              </a:ext>
            </a:extLst>
          </p:cNvPr>
          <p:cNvSpPr>
            <a:spLocks noGrp="1"/>
          </p:cNvSpPr>
          <p:nvPr>
            <p:ph type="sldNum" sz="quarter" idx="10"/>
          </p:nvPr>
        </p:nvSpPr>
        <p:spPr/>
        <p:txBody>
          <a:bodyPr/>
          <a:lstStyle/>
          <a:p>
            <a:fld id="{C13AA370-28C4-D546-BDE3-1CEF3302FEC2}" type="slidenum">
              <a:rPr lang="en-US" smtClean="0"/>
              <a:t>22</a:t>
            </a:fld>
            <a:endParaRPr lang="en-US" dirty="0"/>
          </a:p>
        </p:txBody>
      </p:sp>
    </p:spTree>
    <p:extLst>
      <p:ext uri="{BB962C8B-B14F-4D97-AF65-F5344CB8AC3E}">
        <p14:creationId xmlns:p14="http://schemas.microsoft.com/office/powerpoint/2010/main" val="319115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Margin Expansion</a:t>
            </a:r>
          </a:p>
        </p:txBody>
      </p:sp>
      <p:sp>
        <p:nvSpPr>
          <p:cNvPr id="8" name="TextBox 7">
            <a:extLst>
              <a:ext uri="{FF2B5EF4-FFF2-40B4-BE49-F238E27FC236}">
                <a16:creationId xmlns:a16="http://schemas.microsoft.com/office/drawing/2014/main" id="{95E8AC04-B71D-F04E-80CD-16057D01C7ED}"/>
              </a:ext>
            </a:extLst>
          </p:cNvPr>
          <p:cNvSpPr txBox="1"/>
          <p:nvPr/>
        </p:nvSpPr>
        <p:spPr>
          <a:xfrm>
            <a:off x="1651540" y="1176410"/>
            <a:ext cx="3035808" cy="400110"/>
          </a:xfrm>
          <a:prstGeom prst="rect">
            <a:avLst/>
          </a:prstGeom>
          <a:noFill/>
        </p:spPr>
        <p:txBody>
          <a:bodyPr wrap="square" rtlCol="0">
            <a:spAutoFit/>
          </a:bodyPr>
          <a:lstStyle/>
          <a:p>
            <a:pPr algn="ctr"/>
            <a:r>
              <a:rPr lang="en-US" sz="2000" dirty="0">
                <a:latin typeface="Trebuchet MS" panose="020B0703020202090204" pitchFamily="34" charset="0"/>
                <a:ea typeface="Segoe UI" panose="020B0502040204020203" pitchFamily="34" charset="0"/>
                <a:cs typeface="Segoe UI" panose="020B0502040204020203" pitchFamily="34" charset="0"/>
              </a:rPr>
              <a:t>Gross Profit in $MMs</a:t>
            </a:r>
          </a:p>
        </p:txBody>
      </p:sp>
      <p:sp>
        <p:nvSpPr>
          <p:cNvPr id="9" name="TextBox 8">
            <a:extLst>
              <a:ext uri="{FF2B5EF4-FFF2-40B4-BE49-F238E27FC236}">
                <a16:creationId xmlns:a16="http://schemas.microsoft.com/office/drawing/2014/main" id="{59A6F1D0-4165-A64F-A8C3-6DD8EBBE5594}"/>
              </a:ext>
            </a:extLst>
          </p:cNvPr>
          <p:cNvSpPr txBox="1"/>
          <p:nvPr/>
        </p:nvSpPr>
        <p:spPr>
          <a:xfrm>
            <a:off x="6835140" y="1176410"/>
            <a:ext cx="4389120" cy="400110"/>
          </a:xfrm>
          <a:prstGeom prst="rect">
            <a:avLst/>
          </a:prstGeom>
          <a:noFill/>
        </p:spPr>
        <p:txBody>
          <a:bodyPr wrap="square" rtlCol="0">
            <a:spAutoFit/>
          </a:bodyPr>
          <a:lstStyle/>
          <a:p>
            <a:r>
              <a:rPr lang="en-US" sz="2000" dirty="0">
                <a:latin typeface="Trebuchet MS" panose="020B0703020202090204" pitchFamily="34" charset="0"/>
                <a:ea typeface="Segoe UI" panose="020B0502040204020203" pitchFamily="34" charset="0"/>
                <a:cs typeface="Segoe UI" panose="020B0502040204020203" pitchFamily="34" charset="0"/>
              </a:rPr>
              <a:t>Non-GAAP Subscription Gross Margin</a:t>
            </a:r>
            <a:r>
              <a:rPr lang="en-US" sz="2000" baseline="30000" dirty="0">
                <a:latin typeface="Trebuchet MS" panose="020B0703020202090204" pitchFamily="34" charset="0"/>
                <a:ea typeface="Segoe UI" panose="020B0502040204020203" pitchFamily="34" charset="0"/>
                <a:cs typeface="Segoe UI" panose="020B0502040204020203" pitchFamily="34" charset="0"/>
              </a:rPr>
              <a:t>*</a:t>
            </a:r>
          </a:p>
        </p:txBody>
      </p:sp>
      <p:sp>
        <p:nvSpPr>
          <p:cNvPr id="10" name="TextBox 9">
            <a:extLst>
              <a:ext uri="{FF2B5EF4-FFF2-40B4-BE49-F238E27FC236}">
                <a16:creationId xmlns:a16="http://schemas.microsoft.com/office/drawing/2014/main" id="{53898E95-A0CE-0B41-950B-46CEA7E753E0}"/>
              </a:ext>
            </a:extLst>
          </p:cNvPr>
          <p:cNvSpPr txBox="1"/>
          <p:nvPr/>
        </p:nvSpPr>
        <p:spPr>
          <a:xfrm>
            <a:off x="6835140" y="5682606"/>
            <a:ext cx="4915535" cy="230832"/>
          </a:xfrm>
          <a:prstGeom prst="rect">
            <a:avLst/>
          </a:prstGeom>
          <a:noFill/>
        </p:spPr>
        <p:txBody>
          <a:bodyPr wrap="square" rtlCol="0">
            <a:spAutoFit/>
          </a:bodyPr>
          <a:lstStyle/>
          <a:p>
            <a:r>
              <a:rPr lang="en-US" sz="900" dirty="0">
                <a:ea typeface="Segoe UI" panose="020B0502040204020203" pitchFamily="34" charset="0"/>
                <a:cs typeface="Segoe UI" panose="020B0502040204020203" pitchFamily="34" charset="0"/>
              </a:rPr>
              <a:t>*Non-GAAP subscription gross profit and gross margin excludes amortization of capitalized software</a:t>
            </a:r>
          </a:p>
        </p:txBody>
      </p:sp>
      <p:graphicFrame>
        <p:nvGraphicFramePr>
          <p:cNvPr id="11" name="Content Placeholder 10">
            <a:extLst>
              <a:ext uri="{FF2B5EF4-FFF2-40B4-BE49-F238E27FC236}">
                <a16:creationId xmlns:a16="http://schemas.microsoft.com/office/drawing/2014/main" id="{2C1FE773-EDCD-1047-9B5B-49CCB945D818}"/>
              </a:ext>
            </a:extLst>
          </p:cNvPr>
          <p:cNvGraphicFramePr>
            <a:graphicFrameLocks noGrp="1"/>
          </p:cNvGraphicFramePr>
          <p:nvPr>
            <p:ph sz="half" idx="14"/>
          </p:nvPr>
        </p:nvGraphicFramePr>
        <p:xfrm>
          <a:off x="441325" y="1821414"/>
          <a:ext cx="5456238" cy="409202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E85BEDCE-273F-E546-95F5-A4A2E09A9C0F}"/>
              </a:ext>
            </a:extLst>
          </p:cNvPr>
          <p:cNvSpPr>
            <a:spLocks noGrp="1"/>
          </p:cNvSpPr>
          <p:nvPr>
            <p:ph type="sldNum" sz="quarter" idx="16"/>
          </p:nvPr>
        </p:nvSpPr>
        <p:spPr>
          <a:xfrm>
            <a:off x="4724400" y="6356348"/>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dirty="0">
                <a:solidFill>
                  <a:srgbClr val="969696"/>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144900-81F8-B946-A28D-80523390378B}" type="slidenum">
              <a:rPr lang="en-US" smtClean="0"/>
              <a:t>23</a:t>
            </a:fld>
            <a:endParaRPr lang="en-US" dirty="0"/>
          </a:p>
        </p:txBody>
      </p:sp>
      <p:graphicFrame>
        <p:nvGraphicFramePr>
          <p:cNvPr id="12" name="Content Placeholder 11">
            <a:extLst>
              <a:ext uri="{FF2B5EF4-FFF2-40B4-BE49-F238E27FC236}">
                <a16:creationId xmlns:a16="http://schemas.microsoft.com/office/drawing/2014/main" id="{4556B824-F585-8F4F-98A0-9C47140E3EF5}"/>
              </a:ext>
            </a:extLst>
          </p:cNvPr>
          <p:cNvGraphicFramePr>
            <a:graphicFrameLocks noGrp="1"/>
          </p:cNvGraphicFramePr>
          <p:nvPr>
            <p:ph sz="half" idx="15"/>
          </p:nvPr>
        </p:nvGraphicFramePr>
        <p:xfrm>
          <a:off x="6308725" y="1198563"/>
          <a:ext cx="5441950" cy="4512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1201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588942"/>
          </a:xfrm>
        </p:spPr>
        <p:txBody>
          <a:bodyPr/>
          <a:lstStyle/>
          <a:p>
            <a:r>
              <a:rPr lang="en-US" dirty="0"/>
              <a:t>Sustained Profitability Amidst Cloud Transition</a:t>
            </a:r>
          </a:p>
        </p:txBody>
      </p:sp>
      <p:graphicFrame>
        <p:nvGraphicFramePr>
          <p:cNvPr id="4" name="Chart 3">
            <a:extLst>
              <a:ext uri="{FF2B5EF4-FFF2-40B4-BE49-F238E27FC236}">
                <a16:creationId xmlns:a16="http://schemas.microsoft.com/office/drawing/2014/main" id="{933E9FAF-005E-2049-B9BC-3857A58AC91D}"/>
              </a:ext>
            </a:extLst>
          </p:cNvPr>
          <p:cNvGraphicFramePr>
            <a:graphicFrameLocks/>
          </p:cNvGraphicFramePr>
          <p:nvPr/>
        </p:nvGraphicFramePr>
        <p:xfrm>
          <a:off x="1981200" y="1650365"/>
          <a:ext cx="8229600" cy="4654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B90EEB-5484-9247-9E2E-B791E30E6893}"/>
              </a:ext>
            </a:extLst>
          </p:cNvPr>
          <p:cNvSpPr txBox="1"/>
          <p:nvPr/>
        </p:nvSpPr>
        <p:spPr>
          <a:xfrm>
            <a:off x="3142488" y="973448"/>
            <a:ext cx="5907024" cy="400110"/>
          </a:xfrm>
          <a:prstGeom prst="rect">
            <a:avLst/>
          </a:prstGeom>
          <a:noFill/>
        </p:spPr>
        <p:txBody>
          <a:bodyPr wrap="square" rtlCol="0">
            <a:spAutoFit/>
          </a:bodyPr>
          <a:lstStyle/>
          <a:p>
            <a:pPr algn="ctr"/>
            <a:r>
              <a:rPr lang="en-US" sz="2000" dirty="0">
                <a:latin typeface="Trebuchet MS" panose="020B0703020202090204" pitchFamily="34" charset="0"/>
                <a:ea typeface="Segoe UI" panose="020B0502040204020203" pitchFamily="34" charset="0"/>
                <a:cs typeface="Segoe UI" panose="020B0502040204020203" pitchFamily="34" charset="0"/>
              </a:rPr>
              <a:t>Adjusted EBITDA in $MMs</a:t>
            </a:r>
          </a:p>
        </p:txBody>
      </p:sp>
      <p:sp>
        <p:nvSpPr>
          <p:cNvPr id="3" name="Slide Number Placeholder 2">
            <a:extLst>
              <a:ext uri="{FF2B5EF4-FFF2-40B4-BE49-F238E27FC236}">
                <a16:creationId xmlns:a16="http://schemas.microsoft.com/office/drawing/2014/main" id="{446A8013-BC7A-A847-B268-4FFDE3D7DC52}"/>
              </a:ext>
            </a:extLst>
          </p:cNvPr>
          <p:cNvSpPr>
            <a:spLocks noGrp="1"/>
          </p:cNvSpPr>
          <p:nvPr>
            <p:ph type="sldNum" sz="quarter" idx="10"/>
          </p:nvPr>
        </p:nvSpPr>
        <p:spPr/>
        <p:txBody>
          <a:bodyPr/>
          <a:lstStyle/>
          <a:p>
            <a:fld id="{7D256745-52D3-DA4E-B479-796A0A493B82}" type="slidenum">
              <a:rPr lang="en-US" smtClean="0"/>
              <a:t>24</a:t>
            </a:fld>
            <a:endParaRPr lang="en-US" dirty="0"/>
          </a:p>
        </p:txBody>
      </p:sp>
    </p:spTree>
    <p:extLst>
      <p:ext uri="{BB962C8B-B14F-4D97-AF65-F5344CB8AC3E}">
        <p14:creationId xmlns:p14="http://schemas.microsoft.com/office/powerpoint/2010/main" val="258631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588942"/>
          </a:xfrm>
        </p:spPr>
        <p:txBody>
          <a:bodyPr/>
          <a:lstStyle/>
          <a:p>
            <a:r>
              <a:rPr lang="en-US" dirty="0"/>
              <a:t>Improved Visibility from Backlog Growth</a:t>
            </a:r>
          </a:p>
        </p:txBody>
      </p:sp>
      <p:pic>
        <p:nvPicPr>
          <p:cNvPr id="5" name="Picture 4">
            <a:extLst>
              <a:ext uri="{FF2B5EF4-FFF2-40B4-BE49-F238E27FC236}">
                <a16:creationId xmlns:a16="http://schemas.microsoft.com/office/drawing/2014/main" id="{4E78F5E9-89CF-4415-B456-1046BD47CA3F}"/>
              </a:ext>
            </a:extLst>
          </p:cNvPr>
          <p:cNvPicPr>
            <a:picLocks noChangeAspect="1"/>
          </p:cNvPicPr>
          <p:nvPr/>
        </p:nvPicPr>
        <p:blipFill>
          <a:blip r:embed="rId2"/>
          <a:stretch>
            <a:fillRect/>
          </a:stretch>
        </p:blipFill>
        <p:spPr>
          <a:xfrm>
            <a:off x="7683727" y="1699769"/>
            <a:ext cx="3590812" cy="4763743"/>
          </a:xfrm>
          <a:prstGeom prst="rect">
            <a:avLst/>
          </a:prstGeom>
        </p:spPr>
      </p:pic>
      <p:graphicFrame>
        <p:nvGraphicFramePr>
          <p:cNvPr id="6" name="Chart 5">
            <a:extLst>
              <a:ext uri="{FF2B5EF4-FFF2-40B4-BE49-F238E27FC236}">
                <a16:creationId xmlns:a16="http://schemas.microsoft.com/office/drawing/2014/main" id="{59EE49A2-50F3-844A-B9F1-1B48AC6C485D}"/>
              </a:ext>
            </a:extLst>
          </p:cNvPr>
          <p:cNvGraphicFramePr>
            <a:graphicFrameLocks/>
          </p:cNvGraphicFramePr>
          <p:nvPr/>
        </p:nvGraphicFramePr>
        <p:xfrm>
          <a:off x="1190625" y="2306971"/>
          <a:ext cx="5287544" cy="36459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BB55DFF-6FE6-2B49-AC36-7DAD62BD2F3F}"/>
              </a:ext>
            </a:extLst>
          </p:cNvPr>
          <p:cNvSpPr txBox="1"/>
          <p:nvPr/>
        </p:nvSpPr>
        <p:spPr>
          <a:xfrm>
            <a:off x="917461" y="1299659"/>
            <a:ext cx="5833872" cy="400110"/>
          </a:xfrm>
          <a:prstGeom prst="rect">
            <a:avLst/>
          </a:prstGeom>
          <a:noFill/>
        </p:spPr>
        <p:txBody>
          <a:bodyPr wrap="square" rtlCol="0">
            <a:spAutoFit/>
          </a:bodyPr>
          <a:lstStyle/>
          <a:p>
            <a:r>
              <a:rPr lang="en-US" sz="2000" dirty="0">
                <a:latin typeface="Trebuchet MS" panose="020B0703020202090204" pitchFamily="34" charset="0"/>
                <a:ea typeface="Segoe UI" panose="020B0502040204020203" pitchFamily="34" charset="0"/>
                <a:cs typeface="Segoe UI" panose="020B0502040204020203" pitchFamily="34" charset="0"/>
              </a:rPr>
              <a:t>Remaining Performance Obligation (RPO) in $MMs</a:t>
            </a:r>
          </a:p>
        </p:txBody>
      </p:sp>
      <p:sp>
        <p:nvSpPr>
          <p:cNvPr id="4" name="Slide Number Placeholder 3">
            <a:extLst>
              <a:ext uri="{FF2B5EF4-FFF2-40B4-BE49-F238E27FC236}">
                <a16:creationId xmlns:a16="http://schemas.microsoft.com/office/drawing/2014/main" id="{99098761-8925-F64A-9545-C26245824891}"/>
              </a:ext>
            </a:extLst>
          </p:cNvPr>
          <p:cNvSpPr>
            <a:spLocks noGrp="1"/>
          </p:cNvSpPr>
          <p:nvPr>
            <p:ph type="sldNum" sz="quarter" idx="10"/>
          </p:nvPr>
        </p:nvSpPr>
        <p:spPr/>
        <p:txBody>
          <a:bodyPr/>
          <a:lstStyle/>
          <a:p>
            <a:fld id="{4CAB2ECE-2AFF-7F4A-8E42-59A5C34CF84E}" type="slidenum">
              <a:rPr lang="en-US" smtClean="0"/>
              <a:t>25</a:t>
            </a:fld>
            <a:endParaRPr lang="en-US" dirty="0"/>
          </a:p>
        </p:txBody>
      </p:sp>
    </p:spTree>
    <p:extLst>
      <p:ext uri="{BB962C8B-B14F-4D97-AF65-F5344CB8AC3E}">
        <p14:creationId xmlns:p14="http://schemas.microsoft.com/office/powerpoint/2010/main" val="149728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625" y="103516"/>
            <a:ext cx="10575088" cy="828000"/>
          </a:xfrm>
        </p:spPr>
        <p:txBody>
          <a:bodyPr/>
          <a:lstStyle/>
          <a:p>
            <a:r>
              <a:rPr lang="en-US" dirty="0"/>
              <a:t>Current Valuation Metrics</a:t>
            </a:r>
          </a:p>
        </p:txBody>
      </p:sp>
      <p:sp>
        <p:nvSpPr>
          <p:cNvPr id="3" name="Right Arrow 2"/>
          <p:cNvSpPr/>
          <p:nvPr/>
        </p:nvSpPr>
        <p:spPr>
          <a:xfrm>
            <a:off x="1190625" y="3429000"/>
            <a:ext cx="977774" cy="516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2D5DDE5-CCE8-FF4B-BB60-28D158C71512}"/>
              </a:ext>
            </a:extLst>
          </p:cNvPr>
          <p:cNvSpPr>
            <a:spLocks noGrp="1"/>
          </p:cNvSpPr>
          <p:nvPr>
            <p:ph type="sldNum" sz="quarter" idx="10"/>
          </p:nvPr>
        </p:nvSpPr>
        <p:spPr/>
        <p:txBody>
          <a:bodyPr/>
          <a:lstStyle/>
          <a:p>
            <a:fld id="{121D536D-B795-344F-BE32-D6EFC716FFBA}" type="slidenum">
              <a:rPr lang="en-US" smtClean="0"/>
              <a:t>26</a:t>
            </a:fld>
            <a:endParaRPr lang="en-US" dirty="0"/>
          </a:p>
        </p:txBody>
      </p:sp>
      <p:pic>
        <p:nvPicPr>
          <p:cNvPr id="7" name="Picture 6">
            <a:extLst>
              <a:ext uri="{FF2B5EF4-FFF2-40B4-BE49-F238E27FC236}">
                <a16:creationId xmlns:a16="http://schemas.microsoft.com/office/drawing/2014/main" id="{D35C14F2-4AB6-431A-AE3D-84BFFB068A93}"/>
              </a:ext>
            </a:extLst>
          </p:cNvPr>
          <p:cNvPicPr>
            <a:picLocks noChangeAspect="1"/>
          </p:cNvPicPr>
          <p:nvPr/>
        </p:nvPicPr>
        <p:blipFill>
          <a:blip r:embed="rId2"/>
          <a:stretch>
            <a:fillRect/>
          </a:stretch>
        </p:blipFill>
        <p:spPr>
          <a:xfrm>
            <a:off x="2347912" y="1175658"/>
            <a:ext cx="8289910" cy="5075852"/>
          </a:xfrm>
          <a:prstGeom prst="rect">
            <a:avLst/>
          </a:prstGeom>
        </p:spPr>
      </p:pic>
    </p:spTree>
    <p:extLst>
      <p:ext uri="{BB962C8B-B14F-4D97-AF65-F5344CB8AC3E}">
        <p14:creationId xmlns:p14="http://schemas.microsoft.com/office/powerpoint/2010/main" val="317248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9" y="1351307"/>
            <a:ext cx="9144000" cy="1569942"/>
          </a:xfrm>
        </p:spPr>
        <p:txBody>
          <a:bodyPr/>
          <a:lstStyle/>
          <a:p>
            <a:r>
              <a:rPr lang="en-US" dirty="0">
                <a:solidFill>
                  <a:schemeClr val="accent6">
                    <a:lumMod val="75000"/>
                  </a:schemeClr>
                </a:solidFill>
              </a:rPr>
              <a:t>NASDAQ: AMSWA</a:t>
            </a:r>
          </a:p>
        </p:txBody>
      </p:sp>
      <p:sp>
        <p:nvSpPr>
          <p:cNvPr id="2" name="Subtitle 1"/>
          <p:cNvSpPr>
            <a:spLocks noGrp="1"/>
          </p:cNvSpPr>
          <p:nvPr>
            <p:ph type="body" idx="1"/>
          </p:nvPr>
        </p:nvSpPr>
        <p:spPr>
          <a:xfrm>
            <a:off x="1523999" y="3936752"/>
            <a:ext cx="9144001" cy="1334805"/>
          </a:xfrm>
        </p:spPr>
        <p:txBody>
          <a:bodyPr>
            <a:noAutofit/>
          </a:bodyPr>
          <a:lstStyle/>
          <a:p>
            <a:pPr>
              <a:spcBef>
                <a:spcPts val="400"/>
              </a:spcBef>
            </a:pPr>
            <a:br>
              <a:rPr lang="en-US" sz="2800" b="1" dirty="0">
                <a:effectLst>
                  <a:outerShdw blurRad="38100" dist="38100" dir="2700000" algn="tl">
                    <a:srgbClr val="000000">
                      <a:alpha val="43137"/>
                    </a:srgbClr>
                  </a:outerShdw>
                </a:effectLst>
                <a:cs typeface="Arial" pitchFamily="34" charset="0"/>
              </a:rPr>
            </a:br>
            <a:r>
              <a:rPr lang="en-US" sz="2800" b="1" dirty="0">
                <a:cs typeface="Arial" pitchFamily="34" charset="0"/>
              </a:rPr>
              <a:t>www.amsoftware.com</a:t>
            </a:r>
          </a:p>
          <a:p>
            <a:pPr>
              <a:spcBef>
                <a:spcPts val="400"/>
              </a:spcBef>
            </a:pPr>
            <a:r>
              <a:rPr lang="en-US" sz="2800" b="1" dirty="0">
                <a:cs typeface="Arial" pitchFamily="34" charset="0"/>
              </a:rPr>
              <a:t>www.logility.com</a:t>
            </a:r>
          </a:p>
          <a:p>
            <a:pPr>
              <a:spcBef>
                <a:spcPts val="400"/>
              </a:spcBef>
            </a:pPr>
            <a:r>
              <a:rPr lang="en-US" sz="2800" b="1" dirty="0">
                <a:cs typeface="Arial" pitchFamily="34" charset="0"/>
              </a:rPr>
              <a:t>www.demandsolutions.com</a:t>
            </a:r>
          </a:p>
          <a:p>
            <a:pPr>
              <a:spcBef>
                <a:spcPts val="400"/>
              </a:spcBef>
            </a:pPr>
            <a:r>
              <a:rPr lang="en-US" sz="2800" b="1" dirty="0">
                <a:cs typeface="Arial" pitchFamily="34" charset="0"/>
              </a:rPr>
              <a:t>www.ngcsoftware.com</a:t>
            </a:r>
            <a:endParaRPr lang="en-IN" sz="2800" b="1" dirty="0"/>
          </a:p>
          <a:p>
            <a:endParaRPr lang="en-US" sz="2800" dirty="0"/>
          </a:p>
        </p:txBody>
      </p:sp>
    </p:spTree>
    <p:extLst>
      <p:ext uri="{BB962C8B-B14F-4D97-AF65-F5344CB8AC3E}">
        <p14:creationId xmlns:p14="http://schemas.microsoft.com/office/powerpoint/2010/main" val="3642465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r>
              <a:rPr lang="en-US" dirty="0"/>
              <a:t>Investment Highlights</a:t>
            </a:r>
          </a:p>
        </p:txBody>
      </p:sp>
      <p:graphicFrame>
        <p:nvGraphicFramePr>
          <p:cNvPr id="16" name="Table 15"/>
          <p:cNvGraphicFramePr>
            <a:graphicFrameLocks noGrp="1"/>
          </p:cNvGraphicFramePr>
          <p:nvPr>
            <p:extLst>
              <p:ext uri="{D42A27DB-BD31-4B8C-83A1-F6EECF244321}">
                <p14:modId xmlns:p14="http://schemas.microsoft.com/office/powerpoint/2010/main" val="589289221"/>
              </p:ext>
            </p:extLst>
          </p:nvPr>
        </p:nvGraphicFramePr>
        <p:xfrm>
          <a:off x="1239252" y="931516"/>
          <a:ext cx="9713496" cy="5048082"/>
        </p:xfrm>
        <a:graphic>
          <a:graphicData uri="http://schemas.openxmlformats.org/drawingml/2006/table">
            <a:tbl>
              <a:tblPr bandRow="1" bandCol="1">
                <a:tableStyleId>{E269D01E-BC32-4049-B463-5C60D7B0CCD2}</a:tableStyleId>
              </a:tblPr>
              <a:tblGrid>
                <a:gridCol w="4856748">
                  <a:extLst>
                    <a:ext uri="{9D8B030D-6E8A-4147-A177-3AD203B41FA5}">
                      <a16:colId xmlns:a16="http://schemas.microsoft.com/office/drawing/2014/main" val="2437858118"/>
                    </a:ext>
                  </a:extLst>
                </a:gridCol>
                <a:gridCol w="4856748">
                  <a:extLst>
                    <a:ext uri="{9D8B030D-6E8A-4147-A177-3AD203B41FA5}">
                      <a16:colId xmlns:a16="http://schemas.microsoft.com/office/drawing/2014/main" val="1279963868"/>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Tahoma" panose="020B0604030504040204" pitchFamily="34" charset="0"/>
                          <a:cs typeface="Tahoma" panose="020B0604030504040204" pitchFamily="34" charset="0"/>
                        </a:rPr>
                        <a:t>Supply Chain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Tahoma" panose="020B0604030504040204" pitchFamily="34" charset="0"/>
                          <a:cs typeface="Tahoma" panose="020B0604030504040204" pitchFamily="34" charset="0"/>
                        </a:rPr>
                        <a:t>Software Leader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2800" b="1" noProof="1">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Multi-Brand Strategy</a:t>
                      </a:r>
                      <a:endParaRPr lang="en-US" sz="1600" dirty="0">
                        <a:effectLst>
                          <a:outerShdw blurRad="38100" dist="38100" dir="2700000" algn="tl">
                            <a:srgbClr val="000000">
                              <a:alpha val="43137"/>
                            </a:srgbClr>
                          </a:outerShdw>
                        </a:effectLst>
                        <a:latin typeface="Trebuchet MS" panose="020B0603020202020204" pitchFamily="34" charset="0"/>
                      </a:endParaRPr>
                    </a:p>
                    <a:p>
                      <a:endParaRPr lang="en-US" dirty="0">
                        <a:effectLst>
                          <a:outerShdw blurRad="38100" dist="38100" dir="2700000" algn="tl">
                            <a:srgbClr val="000000">
                              <a:alpha val="43137"/>
                            </a:srgbClr>
                          </a:outerShdw>
                        </a:effectLs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804559681"/>
                  </a:ext>
                </a:extLst>
              </a:tr>
              <a:tr h="147959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Tahoma" panose="020B0604030504040204" pitchFamily="34" charset="0"/>
                          <a:cs typeface="Tahoma" panose="020B0604030504040204" pitchFamily="34" charset="0"/>
                        </a:rPr>
                        <a:t>Innovative Technology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algn="ctr">
                        <a:spcBef>
                          <a:spcPts val="1200"/>
                        </a:spcBef>
                      </a:pPr>
                      <a:r>
                        <a:rPr lang="en-US" sz="2800" b="1" noProof="1">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SaaS Transition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2236648873"/>
                  </a:ext>
                </a:extLst>
              </a:tr>
              <a:tr h="1770172">
                <a:tc>
                  <a:txBody>
                    <a:bodyPr/>
                    <a:lstStyle/>
                    <a:p>
                      <a:pPr lvl="1" algn="ctr">
                        <a:lnSpc>
                          <a:spcPct val="90000"/>
                        </a:lnSpc>
                      </a:pPr>
                      <a:r>
                        <a:rPr lang="en-US" sz="2800" b="1" dirty="0">
                          <a:ln>
                            <a:noFill/>
                          </a:ln>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Strong Financial Position</a:t>
                      </a:r>
                      <a:endParaRPr lang="en-US" sz="1600" noProof="1">
                        <a:ln>
                          <a:noFill/>
                        </a:ln>
                        <a:solidFill>
                          <a:schemeClr val="bg1"/>
                        </a:solidFill>
                        <a:effectLst>
                          <a:outerShdw blurRad="38100" dist="38100" dir="2700000" algn="tl">
                            <a:srgbClr val="000000">
                              <a:alpha val="43137"/>
                            </a:srgbClr>
                          </a:outerShdw>
                        </a:effectLst>
                        <a:latin typeface="Trebuchet MS" panose="020B0603020202020204" pitchFamily="34" charset="0"/>
                        <a:cs typeface="Arial" charset="0"/>
                      </a:endParaRPr>
                    </a:p>
                    <a:p>
                      <a:pPr algn="ctr">
                        <a:lnSpc>
                          <a:spcPct val="90000"/>
                        </a:lnSpc>
                      </a:pPr>
                      <a:endParaRPr lang="en-US" sz="1800" b="1" dirty="0">
                        <a:ln>
                          <a:noFill/>
                        </a:ln>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algn="ctr">
                        <a:lnSpc>
                          <a:spcPct val="90000"/>
                        </a:lnSpc>
                      </a:pPr>
                      <a:r>
                        <a:rPr lang="en-US" sz="28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rPr>
                        <a:t>Disciplined Capital Allocation</a:t>
                      </a:r>
                      <a:endParaRPr lang="da-DK" sz="1600"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Tahoma" panose="020B060403050404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012357593"/>
                  </a:ext>
                </a:extLst>
              </a:tr>
            </a:tbl>
          </a:graphicData>
        </a:graphic>
      </p:graphicFrame>
      <p:sp>
        <p:nvSpPr>
          <p:cNvPr id="2" name="Slide Number Placeholder 1">
            <a:extLst>
              <a:ext uri="{FF2B5EF4-FFF2-40B4-BE49-F238E27FC236}">
                <a16:creationId xmlns:a16="http://schemas.microsoft.com/office/drawing/2014/main" id="{02E01A5F-D46C-A144-AA64-49CCD5D2A42F}"/>
              </a:ext>
            </a:extLst>
          </p:cNvPr>
          <p:cNvSpPr>
            <a:spLocks noGrp="1"/>
          </p:cNvSpPr>
          <p:nvPr>
            <p:ph type="sldNum" sz="quarter" idx="10"/>
          </p:nvPr>
        </p:nvSpPr>
        <p:spPr/>
        <p:txBody>
          <a:bodyPr/>
          <a:lstStyle/>
          <a:p>
            <a:fld id="{8A522458-D2F8-7F4F-A7A9-C3AF33A1E874}" type="slidenum">
              <a:rPr lang="en-US" smtClean="0"/>
              <a:t>3</a:t>
            </a:fld>
            <a:endParaRPr lang="en-US" dirty="0"/>
          </a:p>
        </p:txBody>
      </p:sp>
    </p:spTree>
    <p:extLst>
      <p:ext uri="{BB962C8B-B14F-4D97-AF65-F5344CB8AC3E}">
        <p14:creationId xmlns:p14="http://schemas.microsoft.com/office/powerpoint/2010/main" val="681445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9" y="1640545"/>
            <a:ext cx="9144000" cy="1569942"/>
          </a:xfrm>
        </p:spPr>
        <p:txBody>
          <a:bodyPr>
            <a:normAutofit fontScale="90000"/>
          </a:bodyPr>
          <a:lstStyle/>
          <a:p>
            <a:r>
              <a:rPr lang="en-US" sz="5300" dirty="0">
                <a:solidFill>
                  <a:schemeClr val="accent6">
                    <a:lumMod val="75000"/>
                  </a:schemeClr>
                </a:solidFill>
              </a:rPr>
              <a:t>Company Overview</a:t>
            </a:r>
            <a:br>
              <a:rPr lang="en-US" dirty="0">
                <a:solidFill>
                  <a:schemeClr val="accent6">
                    <a:lumMod val="75000"/>
                  </a:schemeClr>
                </a:solidFill>
              </a:rPr>
            </a:br>
            <a:br>
              <a:rPr lang="en-US" dirty="0">
                <a:solidFill>
                  <a:schemeClr val="accent6">
                    <a:lumMod val="75000"/>
                  </a:schemeClr>
                </a:solidFill>
              </a:rPr>
            </a:br>
            <a:endParaRPr lang="en-US" dirty="0">
              <a:solidFill>
                <a:schemeClr val="accent6">
                  <a:lumMod val="75000"/>
                </a:schemeClr>
              </a:solidFill>
            </a:endParaRPr>
          </a:p>
        </p:txBody>
      </p:sp>
      <p:sp>
        <p:nvSpPr>
          <p:cNvPr id="6" name="Text Placeholder 5"/>
          <p:cNvSpPr>
            <a:spLocks noGrp="1"/>
          </p:cNvSpPr>
          <p:nvPr>
            <p:ph type="body" sz="quarter" idx="15"/>
          </p:nvPr>
        </p:nvSpPr>
        <p:spPr>
          <a:xfrm>
            <a:off x="9144001" y="6243782"/>
            <a:ext cx="2898476" cy="409271"/>
          </a:xfrm>
        </p:spPr>
        <p:txBody>
          <a:bodyPr/>
          <a:lstStyle/>
          <a:p>
            <a:endParaRPr lang="en-US" sz="2400" b="1" dirty="0"/>
          </a:p>
          <a:p>
            <a:endParaRPr lang="en-US" sz="2400" b="1" dirty="0"/>
          </a:p>
        </p:txBody>
      </p:sp>
      <p:sp>
        <p:nvSpPr>
          <p:cNvPr id="5" name="TextBox 4">
            <a:extLst>
              <a:ext uri="{FF2B5EF4-FFF2-40B4-BE49-F238E27FC236}">
                <a16:creationId xmlns:a16="http://schemas.microsoft.com/office/drawing/2014/main" id="{CFFF0E45-D23D-0641-BC2A-0923BCF7275C}"/>
              </a:ext>
            </a:extLst>
          </p:cNvPr>
          <p:cNvSpPr txBox="1"/>
          <p:nvPr/>
        </p:nvSpPr>
        <p:spPr>
          <a:xfrm>
            <a:off x="3113310" y="3429000"/>
            <a:ext cx="5965377" cy="523220"/>
          </a:xfrm>
          <a:prstGeom prst="rect">
            <a:avLst/>
          </a:prstGeom>
          <a:noFill/>
        </p:spPr>
        <p:txBody>
          <a:bodyPr wrap="square" rtlCol="0">
            <a:spAutoFit/>
          </a:bodyPr>
          <a:lstStyle/>
          <a:p>
            <a:pPr algn="ctr"/>
            <a:r>
              <a:rPr lang="en-US" sz="2800" b="1" dirty="0">
                <a:solidFill>
                  <a:srgbClr val="255786"/>
                </a:solidFill>
                <a:latin typeface="Segoe UI" panose="020B0502040204020203" pitchFamily="34" charset="0"/>
              </a:rPr>
              <a:t>NASDAQ: AMSWA</a:t>
            </a:r>
          </a:p>
        </p:txBody>
      </p:sp>
    </p:spTree>
    <p:extLst>
      <p:ext uri="{BB962C8B-B14F-4D97-AF65-F5344CB8AC3E}">
        <p14:creationId xmlns:p14="http://schemas.microsoft.com/office/powerpoint/2010/main" val="2768911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424619" y="824811"/>
            <a:ext cx="11405286" cy="4947831"/>
          </a:xfrm>
          <a:prstGeom prst="roundRect">
            <a:avLst>
              <a:gd name="adj" fmla="val 4761"/>
            </a:avLst>
          </a:prstGeom>
          <a:solidFill>
            <a:srgbClr val="F9F9F9">
              <a:alpha val="5372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2000"/>
          </a:p>
        </p:txBody>
      </p:sp>
      <p:sp>
        <p:nvSpPr>
          <p:cNvPr id="16" name="Rectangle 15"/>
          <p:cNvSpPr/>
          <p:nvPr/>
        </p:nvSpPr>
        <p:spPr>
          <a:xfrm>
            <a:off x="1451050" y="4549151"/>
            <a:ext cx="7439453" cy="976301"/>
          </a:xfrm>
          <a:prstGeom prst="rect">
            <a:avLst/>
          </a:prstGeom>
          <a:solidFill>
            <a:srgbClr val="008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5" name="Rectangle 14"/>
          <p:cNvSpPr/>
          <p:nvPr/>
        </p:nvSpPr>
        <p:spPr>
          <a:xfrm>
            <a:off x="1451050" y="3435788"/>
            <a:ext cx="7439453" cy="976301"/>
          </a:xfrm>
          <a:prstGeom prst="rect">
            <a:avLst/>
          </a:prstGeom>
          <a:solidFill>
            <a:srgbClr val="008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51050" y="2322426"/>
            <a:ext cx="7439453" cy="976301"/>
          </a:xfrm>
          <a:prstGeom prst="rect">
            <a:avLst/>
          </a:prstGeom>
          <a:solidFill>
            <a:srgbClr val="008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451050" y="1209064"/>
            <a:ext cx="7439453" cy="976301"/>
          </a:xfrm>
          <a:prstGeom prst="rect">
            <a:avLst/>
          </a:prstGeom>
          <a:solidFill>
            <a:srgbClr val="008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Supply Chain Software Overview</a:t>
            </a:r>
          </a:p>
        </p:txBody>
      </p:sp>
      <p:sp>
        <p:nvSpPr>
          <p:cNvPr id="5" name="Rektangel 63"/>
          <p:cNvSpPr>
            <a:spLocks noChangeArrowheads="1"/>
          </p:cNvSpPr>
          <p:nvPr/>
        </p:nvSpPr>
        <p:spPr bwMode="auto">
          <a:xfrm>
            <a:off x="1965449" y="1335489"/>
            <a:ext cx="6925054" cy="707886"/>
          </a:xfrm>
          <a:prstGeom prst="rect">
            <a:avLst/>
          </a:prstGeom>
          <a:noFill/>
          <a:ln w="9525">
            <a:noFill/>
            <a:miter lim="800000"/>
            <a:headEnd/>
            <a:tailEnd/>
          </a:ln>
        </p:spPr>
        <p:txBody>
          <a:bodyPr wrap="square" anchor="ctr" anchorCtr="1">
            <a:spAutoFit/>
          </a:bodyPr>
          <a:lstStyle/>
          <a:p>
            <a:pPr defTabSz="801688">
              <a:spcBef>
                <a:spcPct val="20000"/>
              </a:spcBef>
            </a:pPr>
            <a:r>
              <a:rPr lang="en-US" sz="2000" b="1" noProof="1">
                <a:solidFill>
                  <a:schemeClr val="bg1"/>
                </a:solidFill>
                <a:latin typeface="Trebuchet MS" pitchFamily="34" charset="0"/>
                <a:cs typeface="Arial" charset="0"/>
              </a:rPr>
              <a:t>48+ Years as a Best-of-Breed Provider of Supply Chain and Retail Optimization Solutions</a:t>
            </a:r>
          </a:p>
        </p:txBody>
      </p:sp>
      <p:sp>
        <p:nvSpPr>
          <p:cNvPr id="7" name="Rektangel 63"/>
          <p:cNvSpPr>
            <a:spLocks noChangeArrowheads="1"/>
          </p:cNvSpPr>
          <p:nvPr/>
        </p:nvSpPr>
        <p:spPr bwMode="auto">
          <a:xfrm>
            <a:off x="1965449" y="2462076"/>
            <a:ext cx="6925054" cy="707886"/>
          </a:xfrm>
          <a:prstGeom prst="rect">
            <a:avLst/>
          </a:prstGeom>
          <a:noFill/>
          <a:ln w="9525">
            <a:noFill/>
            <a:miter lim="800000"/>
            <a:headEnd/>
            <a:tailEnd/>
          </a:ln>
        </p:spPr>
        <p:txBody>
          <a:bodyPr wrap="square" anchor="ctr" anchorCtr="1">
            <a:spAutoFit/>
          </a:bodyPr>
          <a:lstStyle/>
          <a:p>
            <a:pPr defTabSz="801688">
              <a:spcBef>
                <a:spcPct val="20000"/>
              </a:spcBef>
            </a:pPr>
            <a:r>
              <a:rPr lang="en-US" sz="2000" b="1" noProof="1">
                <a:solidFill>
                  <a:schemeClr val="bg1"/>
                </a:solidFill>
                <a:latin typeface="Trebuchet MS" pitchFamily="34" charset="0"/>
                <a:cs typeface="Arial" charset="0"/>
              </a:rPr>
              <a:t>1,000+ Customers in over 80 Countries Attracted by</a:t>
            </a:r>
            <a:br>
              <a:rPr lang="en-US" sz="2000" b="1" noProof="1">
                <a:solidFill>
                  <a:schemeClr val="bg1"/>
                </a:solidFill>
                <a:latin typeface="Trebuchet MS" pitchFamily="34" charset="0"/>
                <a:cs typeface="Arial" charset="0"/>
              </a:rPr>
            </a:br>
            <a:r>
              <a:rPr lang="en-US" sz="2000" b="1" noProof="1">
                <a:solidFill>
                  <a:schemeClr val="bg1"/>
                </a:solidFill>
                <a:latin typeface="Trebuchet MS" pitchFamily="34" charset="0"/>
                <a:cs typeface="Arial" charset="0"/>
              </a:rPr>
              <a:t>Vertically Oriented Solutions and Functional Depth  </a:t>
            </a:r>
          </a:p>
        </p:txBody>
      </p:sp>
      <p:sp>
        <p:nvSpPr>
          <p:cNvPr id="11" name="Rektangel 63"/>
          <p:cNvSpPr>
            <a:spLocks noChangeArrowheads="1"/>
          </p:cNvSpPr>
          <p:nvPr/>
        </p:nvSpPr>
        <p:spPr bwMode="auto">
          <a:xfrm>
            <a:off x="1965449" y="3563707"/>
            <a:ext cx="6925054" cy="707886"/>
          </a:xfrm>
          <a:prstGeom prst="rect">
            <a:avLst/>
          </a:prstGeom>
          <a:noFill/>
          <a:ln w="9525">
            <a:noFill/>
            <a:miter lim="800000"/>
            <a:headEnd/>
            <a:tailEnd/>
          </a:ln>
        </p:spPr>
        <p:txBody>
          <a:bodyPr wrap="square" anchor="ctr" anchorCtr="1">
            <a:spAutoFit/>
          </a:bodyPr>
          <a:lstStyle/>
          <a:p>
            <a:pPr defTabSz="801688">
              <a:spcBef>
                <a:spcPct val="20000"/>
              </a:spcBef>
            </a:pPr>
            <a:r>
              <a:rPr lang="en-US" sz="2000" b="1" noProof="1">
                <a:solidFill>
                  <a:schemeClr val="bg1"/>
                </a:solidFill>
                <a:latin typeface="Trebuchet MS" pitchFamily="34" charset="0"/>
                <a:cs typeface="Arial" charset="0"/>
              </a:rPr>
              <a:t>Multi-Brand Strategy Addresses Needs of Global 1000, Enterprise and SMB Companies</a:t>
            </a:r>
          </a:p>
        </p:txBody>
      </p:sp>
      <p:sp>
        <p:nvSpPr>
          <p:cNvPr id="13" name="Rektangel 63"/>
          <p:cNvSpPr>
            <a:spLocks noChangeArrowheads="1"/>
          </p:cNvSpPr>
          <p:nvPr/>
        </p:nvSpPr>
        <p:spPr bwMode="auto">
          <a:xfrm>
            <a:off x="1660894" y="4856509"/>
            <a:ext cx="6773860" cy="400110"/>
          </a:xfrm>
          <a:prstGeom prst="rect">
            <a:avLst/>
          </a:prstGeom>
          <a:noFill/>
          <a:ln w="9525">
            <a:noFill/>
            <a:miter lim="800000"/>
            <a:headEnd/>
            <a:tailEnd/>
          </a:ln>
        </p:spPr>
        <p:txBody>
          <a:bodyPr wrap="square" anchor="ctr" anchorCtr="1">
            <a:spAutoFit/>
          </a:bodyPr>
          <a:lstStyle/>
          <a:p>
            <a:pPr defTabSz="801688">
              <a:spcBef>
                <a:spcPct val="20000"/>
              </a:spcBef>
            </a:pPr>
            <a:r>
              <a:rPr lang="en-US" sz="2000" b="1" noProof="1">
                <a:solidFill>
                  <a:schemeClr val="bg1"/>
                </a:solidFill>
                <a:latin typeface="Trebuchet MS" pitchFamily="34" charset="0"/>
                <a:cs typeface="Arial" charset="0"/>
              </a:rPr>
              <a:t>Proven Results and Track Record of Innovation</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87" y="1208783"/>
            <a:ext cx="993762" cy="9937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22" y="2311790"/>
            <a:ext cx="994827" cy="99482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092" y="3431496"/>
            <a:ext cx="1003886" cy="99777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87" y="4549150"/>
            <a:ext cx="993762" cy="993762"/>
          </a:xfrm>
          <a:prstGeom prst="rect">
            <a:avLst/>
          </a:prstGeom>
        </p:spPr>
      </p:pic>
      <p:sp>
        <p:nvSpPr>
          <p:cNvPr id="6" name="Rounded Rectangle 5"/>
          <p:cNvSpPr/>
          <p:nvPr/>
        </p:nvSpPr>
        <p:spPr>
          <a:xfrm>
            <a:off x="12465324" y="1687756"/>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6062" y="3132015"/>
            <a:ext cx="1837877" cy="77599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3702" y="1424745"/>
            <a:ext cx="2000237" cy="618630"/>
          </a:xfrm>
          <a:prstGeom prst="rect">
            <a:avLst/>
          </a:prstGeom>
        </p:spPr>
      </p:pic>
      <p:pic>
        <p:nvPicPr>
          <p:cNvPr id="20" name="Picture 19"/>
          <p:cNvPicPr/>
          <p:nvPr/>
        </p:nvPicPr>
        <p:blipFill>
          <a:blip r:embed="rId9" cstate="print">
            <a:extLst>
              <a:ext uri="{28A0092B-C50C-407E-A947-70E740481C1C}">
                <a14:useLocalDpi xmlns:a14="http://schemas.microsoft.com/office/drawing/2010/main" val="0"/>
              </a:ext>
            </a:extLst>
          </a:blip>
          <a:stretch>
            <a:fillRect/>
          </a:stretch>
        </p:blipFill>
        <p:spPr>
          <a:xfrm>
            <a:off x="9706062" y="4692988"/>
            <a:ext cx="1602801" cy="727152"/>
          </a:xfrm>
          <a:prstGeom prst="rect">
            <a:avLst/>
          </a:prstGeom>
        </p:spPr>
      </p:pic>
      <p:sp>
        <p:nvSpPr>
          <p:cNvPr id="4" name="Slide Number Placeholder 3">
            <a:extLst>
              <a:ext uri="{FF2B5EF4-FFF2-40B4-BE49-F238E27FC236}">
                <a16:creationId xmlns:a16="http://schemas.microsoft.com/office/drawing/2014/main" id="{5E6DD983-5260-B640-BFB2-D7AE3C2FED5B}"/>
              </a:ext>
            </a:extLst>
          </p:cNvPr>
          <p:cNvSpPr>
            <a:spLocks noGrp="1"/>
          </p:cNvSpPr>
          <p:nvPr>
            <p:ph type="sldNum" sz="quarter" idx="10"/>
          </p:nvPr>
        </p:nvSpPr>
        <p:spPr/>
        <p:txBody>
          <a:bodyPr/>
          <a:lstStyle/>
          <a:p>
            <a:fld id="{0168EE73-4DD6-254C-87DD-95F4E606DF73}" type="slidenum">
              <a:rPr lang="en-US" smtClean="0"/>
              <a:t>5</a:t>
            </a:fld>
            <a:endParaRPr lang="en-US" dirty="0"/>
          </a:p>
        </p:txBody>
      </p:sp>
    </p:spTree>
    <p:extLst>
      <p:ext uri="{BB962C8B-B14F-4D97-AF65-F5344CB8AC3E}">
        <p14:creationId xmlns:p14="http://schemas.microsoft.com/office/powerpoint/2010/main" val="282304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Management Growth</a:t>
            </a:r>
          </a:p>
        </p:txBody>
      </p:sp>
      <p:cxnSp>
        <p:nvCxnSpPr>
          <p:cNvPr id="14" name="Straight Connector 13"/>
          <p:cNvCxnSpPr/>
          <p:nvPr/>
        </p:nvCxnSpPr>
        <p:spPr>
          <a:xfrm>
            <a:off x="6982688" y="1312333"/>
            <a:ext cx="0" cy="510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51210" y="1789801"/>
            <a:ext cx="4735990" cy="3416320"/>
          </a:xfrm>
          <a:prstGeom prst="rect">
            <a:avLst/>
          </a:prstGeom>
          <a:noFill/>
        </p:spPr>
        <p:txBody>
          <a:bodyPr wrap="square" rtlCol="0">
            <a:spAutoFit/>
          </a:bodyPr>
          <a:lstStyle/>
          <a:p>
            <a:r>
              <a:rPr lang="en-US" sz="2200" b="1" dirty="0">
                <a:latin typeface="Segoe UI" panose="020B0502040204020203" pitchFamily="34" charset="0"/>
                <a:ea typeface="Segoe UI" panose="020B0502040204020203" pitchFamily="34" charset="0"/>
                <a:cs typeface="Segoe UI" panose="020B0502040204020203" pitchFamily="34" charset="0"/>
              </a:rPr>
              <a:t>Market Forecast 2016 to 2022</a:t>
            </a:r>
          </a:p>
          <a:p>
            <a:endParaRPr lang="en-US" sz="2000" dirty="0">
              <a:latin typeface="Segoe UI" panose="020B0502040204020203" pitchFamily="34" charset="0"/>
              <a:ea typeface="Segoe UI" panose="020B0502040204020203" pitchFamily="34" charset="0"/>
              <a:cs typeface="Segoe UI" panose="020B0502040204020203" pitchFamily="34" charset="0"/>
            </a:endParaRPr>
          </a:p>
          <a:p>
            <a:r>
              <a:rPr lang="en-US" sz="2200" dirty="0">
                <a:latin typeface="Segoe UI" panose="020B0502040204020203" pitchFamily="34" charset="0"/>
                <a:ea typeface="Segoe UI" panose="020B0502040204020203" pitchFamily="34" charset="0"/>
                <a:cs typeface="Segoe UI" panose="020B0502040204020203" pitchFamily="34" charset="0"/>
              </a:rPr>
              <a:t>The Supply Chain Management (SCM) market will exceed $15 billion in total software revenue by 2019 and </a:t>
            </a:r>
            <a:r>
              <a:rPr lang="en-US" sz="22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reach nearly $20 billion by 2022</a:t>
            </a:r>
            <a:r>
              <a:rPr lang="en-US" sz="2200" dirty="0">
                <a:latin typeface="Segoe UI" panose="020B0502040204020203" pitchFamily="34" charset="0"/>
                <a:ea typeface="Segoe UI" panose="020B0502040204020203" pitchFamily="34" charset="0"/>
                <a:cs typeface="Segoe UI" panose="020B0502040204020203" pitchFamily="34" charset="0"/>
              </a:rPr>
              <a:t>. </a:t>
            </a:r>
            <a:br>
              <a:rPr lang="en-US" sz="2200" dirty="0">
                <a:latin typeface="Segoe UI" panose="020B0502040204020203" pitchFamily="34" charset="0"/>
                <a:ea typeface="Segoe UI" panose="020B0502040204020203" pitchFamily="34" charset="0"/>
                <a:cs typeface="Segoe UI" panose="020B0502040204020203" pitchFamily="34" charset="0"/>
              </a:rPr>
            </a:br>
            <a:br>
              <a:rPr lang="en-US" sz="2200" dirty="0">
                <a:latin typeface="Segoe UI" panose="020B0502040204020203" pitchFamily="34" charset="0"/>
                <a:ea typeface="Segoe UI" panose="020B0502040204020203" pitchFamily="34" charset="0"/>
                <a:cs typeface="Segoe UI" panose="020B0502040204020203" pitchFamily="34" charset="0"/>
              </a:rPr>
            </a:br>
            <a:r>
              <a:rPr lang="en-US" sz="2200" dirty="0">
                <a:latin typeface="Segoe UI" panose="020B0502040204020203" pitchFamily="34" charset="0"/>
                <a:ea typeface="Segoe UI" panose="020B0502040204020203" pitchFamily="34" charset="0"/>
                <a:cs typeface="Segoe UI" panose="020B0502040204020203" pitchFamily="34" charset="0"/>
              </a:rPr>
              <a:t>This represents a </a:t>
            </a:r>
            <a:r>
              <a:rPr lang="en-US" sz="2200" b="1" dirty="0">
                <a:solidFill>
                  <a:schemeClr val="accent2">
                    <a:lumMod val="75000"/>
                  </a:schemeClr>
                </a:solidFill>
                <a:latin typeface="Segoe UI" panose="020B0502040204020203" pitchFamily="34" charset="0"/>
                <a:ea typeface="Segoe UI" panose="020B0502040204020203" pitchFamily="34" charset="0"/>
                <a:cs typeface="Segoe UI" panose="020B0502040204020203" pitchFamily="34" charset="0"/>
              </a:rPr>
              <a:t>CAGR of 9.7% through 2022</a:t>
            </a:r>
            <a:r>
              <a:rPr lang="en-US" sz="2200" dirty="0">
                <a:latin typeface="Segoe UI" panose="020B0502040204020203" pitchFamily="34" charset="0"/>
                <a:ea typeface="Segoe UI" panose="020B0502040204020203" pitchFamily="34" charset="0"/>
                <a:cs typeface="Segoe UI" panose="020B0502040204020203" pitchFamily="34" charset="0"/>
              </a:rPr>
              <a:t>. </a:t>
            </a:r>
          </a:p>
        </p:txBody>
      </p:sp>
      <p:pic>
        <p:nvPicPr>
          <p:cNvPr id="16" name="Picture 15"/>
          <p:cNvPicPr>
            <a:picLocks noChangeAspect="1"/>
          </p:cNvPicPr>
          <p:nvPr/>
        </p:nvPicPr>
        <p:blipFill>
          <a:blip r:embed="rId3"/>
          <a:stretch>
            <a:fillRect/>
          </a:stretch>
        </p:blipFill>
        <p:spPr>
          <a:xfrm>
            <a:off x="257635" y="1312333"/>
            <a:ext cx="6581120" cy="3817258"/>
          </a:xfrm>
          <a:prstGeom prst="rect">
            <a:avLst/>
          </a:prstGeom>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292" y="5325357"/>
            <a:ext cx="1335087" cy="301625"/>
          </a:xfrm>
          <a:prstGeom prst="rect">
            <a:avLst/>
          </a:prstGeom>
          <a:noFill/>
          <a:ln w="12700">
            <a:noFill/>
            <a:miter lim="800000"/>
            <a:headEnd type="none" w="sm" len="sm"/>
            <a:tailEnd type="none" w="sm" len="sm"/>
          </a:ln>
        </p:spPr>
      </p:pic>
      <p:sp>
        <p:nvSpPr>
          <p:cNvPr id="3" name="Slide Number Placeholder 2">
            <a:extLst>
              <a:ext uri="{FF2B5EF4-FFF2-40B4-BE49-F238E27FC236}">
                <a16:creationId xmlns:a16="http://schemas.microsoft.com/office/drawing/2014/main" id="{91B77460-7B8C-D342-AFCB-EF72023082E9}"/>
              </a:ext>
            </a:extLst>
          </p:cNvPr>
          <p:cNvSpPr>
            <a:spLocks noGrp="1"/>
          </p:cNvSpPr>
          <p:nvPr>
            <p:ph type="sldNum" sz="quarter" idx="10"/>
          </p:nvPr>
        </p:nvSpPr>
        <p:spPr/>
        <p:txBody>
          <a:bodyPr/>
          <a:lstStyle/>
          <a:p>
            <a:fld id="{615A9E63-BD44-E544-B5DE-90C14B5672E0}" type="slidenum">
              <a:rPr lang="en-US" smtClean="0"/>
              <a:t>6</a:t>
            </a:fld>
            <a:endParaRPr lang="en-US" dirty="0"/>
          </a:p>
        </p:txBody>
      </p:sp>
    </p:spTree>
    <p:extLst>
      <p:ext uri="{BB962C8B-B14F-4D97-AF65-F5344CB8AC3E}">
        <p14:creationId xmlns:p14="http://schemas.microsoft.com/office/powerpoint/2010/main" val="4209302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Logility: 2019 Gartner S&amp;OP Magic Quadrant</a:t>
            </a:r>
          </a:p>
        </p:txBody>
      </p:sp>
      <p:grpSp>
        <p:nvGrpSpPr>
          <p:cNvPr id="17" name="Group 18"/>
          <p:cNvGrpSpPr>
            <a:grpSpLocks/>
          </p:cNvGrpSpPr>
          <p:nvPr/>
        </p:nvGrpSpPr>
        <p:grpSpPr bwMode="auto">
          <a:xfrm>
            <a:off x="5466338" y="1198595"/>
            <a:ext cx="5921798" cy="4832092"/>
            <a:chOff x="4894730" y="1402819"/>
            <a:chExt cx="4139688" cy="4831479"/>
          </a:xfrm>
        </p:grpSpPr>
        <p:sp>
          <p:nvSpPr>
            <p:cNvPr id="18" name="TextBox 7"/>
            <p:cNvSpPr txBox="1">
              <a:spLocks noChangeArrowheads="1"/>
            </p:cNvSpPr>
            <p:nvPr/>
          </p:nvSpPr>
          <p:spPr bwMode="auto">
            <a:xfrm>
              <a:off x="4894730" y="1402819"/>
              <a:ext cx="4139688" cy="483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en-US" dirty="0">
                  <a:solidFill>
                    <a:srgbClr val="595959"/>
                  </a:solidFill>
                  <a:latin typeface="Segoe UI" panose="020B0502040204020203" pitchFamily="34" charset="0"/>
                  <a:cs typeface="Segoe UI" panose="020B0502040204020203" pitchFamily="34" charset="0"/>
                </a:rPr>
                <a:t>“Logility has a good understanding of the direction of the S&amp;OP market. Its vision for a digital supply chain twin, the use of continuous planning and advanced analytics/AI is above average.”</a:t>
              </a:r>
              <a:endParaRPr lang="en-US" sz="2800" dirty="0">
                <a:solidFill>
                  <a:srgbClr val="004179"/>
                </a:solidFill>
                <a:latin typeface="Arial"/>
              </a:endParaRPr>
            </a:p>
            <a:p>
              <a:pPr eaLnBrk="0" fontAlgn="base" hangingPunct="0">
                <a:spcBef>
                  <a:spcPct val="0"/>
                </a:spcBef>
                <a:spcAft>
                  <a:spcPct val="0"/>
                </a:spcAft>
              </a:pPr>
              <a:endParaRPr lang="en-US" sz="2000" dirty="0">
                <a:solidFill>
                  <a:srgbClr val="004179"/>
                </a:solidFill>
                <a:latin typeface="Calibri" pitchFamily="34" charset="0"/>
              </a:endParaRPr>
            </a:p>
            <a:p>
              <a:pPr eaLnBrk="0" fontAlgn="base" hangingPunct="0">
                <a:spcBef>
                  <a:spcPct val="0"/>
                </a:spcBef>
                <a:spcAft>
                  <a:spcPct val="0"/>
                </a:spcAft>
              </a:pPr>
              <a:r>
                <a:rPr lang="en-US" dirty="0">
                  <a:solidFill>
                    <a:srgbClr val="595959"/>
                  </a:solidFill>
                  <a:latin typeface="Segoe UI" panose="020B0502040204020203" pitchFamily="34" charset="0"/>
                  <a:cs typeface="Segoe UI" panose="020B0502040204020203" pitchFamily="34" charset="0"/>
                </a:rPr>
                <a:t>“[Logility’s] reference customers reported </a:t>
              </a:r>
              <a:r>
                <a:rPr lang="en-US" b="1" dirty="0">
                  <a:solidFill>
                    <a:schemeClr val="accent6">
                      <a:lumMod val="75000"/>
                    </a:schemeClr>
                  </a:solidFill>
                  <a:latin typeface="Segoe UI" panose="020B0502040204020203" pitchFamily="34" charset="0"/>
                  <a:cs typeface="Segoe UI" panose="020B0502040204020203" pitchFamily="34" charset="0"/>
                </a:rPr>
                <a:t>above-average overall satisfaction </a:t>
              </a:r>
              <a:r>
                <a:rPr lang="en-US" dirty="0">
                  <a:solidFill>
                    <a:srgbClr val="595959"/>
                  </a:solidFill>
                  <a:latin typeface="Segoe UI" panose="020B0502040204020203" pitchFamily="34" charset="0"/>
                  <a:cs typeface="Segoe UI" panose="020B0502040204020203" pitchFamily="34" charset="0"/>
                </a:rPr>
                <a:t>levels with a strong likelihood to select Logility again. They also reported above-average</a:t>
              </a:r>
            </a:p>
            <a:p>
              <a:pPr eaLnBrk="0" fontAlgn="base" hangingPunct="0">
                <a:spcBef>
                  <a:spcPct val="0"/>
                </a:spcBef>
                <a:spcAft>
                  <a:spcPct val="0"/>
                </a:spcAft>
              </a:pPr>
              <a:r>
                <a:rPr lang="en-US" dirty="0">
                  <a:solidFill>
                    <a:srgbClr val="595959"/>
                  </a:solidFill>
                  <a:latin typeface="Segoe UI" panose="020B0502040204020203" pitchFamily="34" charset="0"/>
                  <a:cs typeface="Segoe UI" panose="020B0502040204020203" pitchFamily="34" charset="0"/>
                </a:rPr>
                <a:t>satisfaction with the level of business benefits achieved.”</a:t>
              </a:r>
            </a:p>
            <a:p>
              <a:pPr eaLnBrk="0" fontAlgn="base" hangingPunct="0">
                <a:spcBef>
                  <a:spcPct val="0"/>
                </a:spcBef>
                <a:spcAft>
                  <a:spcPct val="0"/>
                </a:spcAft>
              </a:pPr>
              <a:endParaRPr lang="en-US" b="1" dirty="0">
                <a:solidFill>
                  <a:schemeClr val="tx2"/>
                </a:solidFill>
                <a:latin typeface="Calibri" pitchFamily="34" charset="0"/>
              </a:endParaRPr>
            </a:p>
          </p:txBody>
        </p:sp>
        <p:cxnSp>
          <p:nvCxnSpPr>
            <p:cNvPr id="19" name="Straight Connector 18"/>
            <p:cNvCxnSpPr/>
            <p:nvPr/>
          </p:nvCxnSpPr>
          <p:spPr bwMode="auto">
            <a:xfrm>
              <a:off x="4894731" y="1564650"/>
              <a:ext cx="0" cy="4032312"/>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4894730" y="3453307"/>
              <a:ext cx="4074271" cy="0"/>
            </a:xfrm>
            <a:prstGeom prst="line">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sp>
        <p:nvSpPr>
          <p:cNvPr id="13" name="TextBox 12"/>
          <p:cNvSpPr txBox="1"/>
          <p:nvPr/>
        </p:nvSpPr>
        <p:spPr>
          <a:xfrm>
            <a:off x="6807336" y="5579851"/>
            <a:ext cx="4883835" cy="677108"/>
          </a:xfrm>
          <a:prstGeom prst="rect">
            <a:avLst/>
          </a:prstGeom>
          <a:noFill/>
        </p:spPr>
        <p:txBody>
          <a:bodyPr wrap="square" rtlCol="0">
            <a:spAutoFit/>
          </a:bodyPr>
          <a:lstStyle/>
          <a:p>
            <a:pPr algn="r" eaLnBrk="0" fontAlgn="base" hangingPunct="0">
              <a:spcBef>
                <a:spcPct val="0"/>
              </a:spcBef>
              <a:spcAft>
                <a:spcPct val="0"/>
              </a:spcAft>
            </a:pPr>
            <a:r>
              <a:rPr lang="en-US" sz="2000" dirty="0">
                <a:solidFill>
                  <a:srgbClr val="004179"/>
                </a:solidFill>
                <a:latin typeface="Arial" panose="020B0604020202020204" pitchFamily="34" charset="0"/>
                <a:cs typeface="Arial" panose="020B0604020202020204" pitchFamily="34" charset="0"/>
              </a:rPr>
              <a:t> </a:t>
            </a:r>
            <a:r>
              <a:rPr lang="en-US" i="1" dirty="0">
                <a:solidFill>
                  <a:srgbClr val="595959"/>
                </a:solidFill>
                <a:latin typeface="Segoe UI" panose="020B0502040204020203" pitchFamily="34" charset="0"/>
                <a:cs typeface="Segoe UI" panose="020B0502040204020203" pitchFamily="34" charset="0"/>
              </a:rPr>
              <a:t>Tim Payne, Research Vice President</a:t>
            </a:r>
          </a:p>
          <a:p>
            <a:pPr algn="r" eaLnBrk="0" fontAlgn="base" hangingPunct="0">
              <a:spcBef>
                <a:spcPct val="0"/>
              </a:spcBef>
              <a:spcAft>
                <a:spcPct val="0"/>
              </a:spcAft>
            </a:pPr>
            <a:r>
              <a:rPr lang="en-US" i="1" dirty="0">
                <a:solidFill>
                  <a:srgbClr val="595959"/>
                </a:solidFill>
                <a:latin typeface="Segoe UI" panose="020B0502040204020203" pitchFamily="34" charset="0"/>
                <a:cs typeface="Segoe UI" panose="020B0502040204020203" pitchFamily="34" charset="0"/>
              </a:rPr>
              <a:t>S&amp;OP Magic Quadrant, May 2019</a:t>
            </a:r>
          </a:p>
        </p:txBody>
      </p:sp>
      <p:pic>
        <p:nvPicPr>
          <p:cNvPr id="3" name="Picture 2"/>
          <p:cNvPicPr>
            <a:picLocks noChangeAspect="1"/>
          </p:cNvPicPr>
          <p:nvPr/>
        </p:nvPicPr>
        <p:blipFill>
          <a:blip r:embed="rId3"/>
          <a:stretch>
            <a:fillRect/>
          </a:stretch>
        </p:blipFill>
        <p:spPr>
          <a:xfrm>
            <a:off x="433027" y="1104366"/>
            <a:ext cx="4599702" cy="5020551"/>
          </a:xfrm>
          <a:prstGeom prst="rect">
            <a:avLst/>
          </a:prstGeom>
        </p:spPr>
      </p:pic>
      <p:sp>
        <p:nvSpPr>
          <p:cNvPr id="4" name="Slide Number Placeholder 3">
            <a:extLst>
              <a:ext uri="{FF2B5EF4-FFF2-40B4-BE49-F238E27FC236}">
                <a16:creationId xmlns:a16="http://schemas.microsoft.com/office/drawing/2014/main" id="{93D1C689-5D3E-D84F-B25A-06758240DA84}"/>
              </a:ext>
            </a:extLst>
          </p:cNvPr>
          <p:cNvSpPr>
            <a:spLocks noGrp="1"/>
          </p:cNvSpPr>
          <p:nvPr>
            <p:ph type="sldNum" sz="quarter" idx="10"/>
          </p:nvPr>
        </p:nvSpPr>
        <p:spPr/>
        <p:txBody>
          <a:bodyPr/>
          <a:lstStyle/>
          <a:p>
            <a:fld id="{8129275E-628E-C749-BCD1-A2827BD43E33}" type="slidenum">
              <a:rPr lang="en-US" smtClean="0"/>
              <a:t>7</a:t>
            </a:fld>
            <a:endParaRPr lang="en-US" dirty="0"/>
          </a:p>
        </p:txBody>
      </p:sp>
    </p:spTree>
    <p:extLst>
      <p:ext uri="{BB962C8B-B14F-4D97-AF65-F5344CB8AC3E}">
        <p14:creationId xmlns:p14="http://schemas.microsoft.com/office/powerpoint/2010/main" val="40259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Supply Chain Platform &amp; Industry Verticals</a:t>
            </a:r>
          </a:p>
        </p:txBody>
      </p:sp>
      <p:sp>
        <p:nvSpPr>
          <p:cNvPr id="3" name="Rounded Rectangle 2"/>
          <p:cNvSpPr/>
          <p:nvPr/>
        </p:nvSpPr>
        <p:spPr>
          <a:xfrm>
            <a:off x="-67352" y="517516"/>
            <a:ext cx="11731054" cy="5257800"/>
          </a:xfrm>
          <a:prstGeom prst="roundRect">
            <a:avLst>
              <a:gd name="adj" fmla="val 4761"/>
            </a:avLst>
          </a:prstGeom>
          <a:solidFill>
            <a:srgbClr val="F9F9F9">
              <a:alpha val="5372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sz="2000"/>
          </a:p>
        </p:txBody>
      </p:sp>
      <p:sp>
        <p:nvSpPr>
          <p:cNvPr id="6" name="TextBox 10"/>
          <p:cNvSpPr txBox="1"/>
          <p:nvPr/>
        </p:nvSpPr>
        <p:spPr>
          <a:xfrm>
            <a:off x="6880758" y="894420"/>
            <a:ext cx="32927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Trebuchet MS" pitchFamily="34" charset="0"/>
                <a:ea typeface="Tahoma" pitchFamily="34" charset="0"/>
                <a:cs typeface="Tahoma" pitchFamily="34" charset="0"/>
              </a:rPr>
              <a:t>SCM Customer Base</a:t>
            </a:r>
          </a:p>
        </p:txBody>
      </p:sp>
      <p:grpSp>
        <p:nvGrpSpPr>
          <p:cNvPr id="5" name="Group 4"/>
          <p:cNvGrpSpPr/>
          <p:nvPr/>
        </p:nvGrpSpPr>
        <p:grpSpPr>
          <a:xfrm>
            <a:off x="5391493" y="1479731"/>
            <a:ext cx="6800507" cy="4295585"/>
            <a:chOff x="2635426" y="1447020"/>
            <a:chExt cx="8146420" cy="4975133"/>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598" y="1684713"/>
              <a:ext cx="4273473" cy="4236171"/>
            </a:xfrm>
            <a:prstGeom prst="rect">
              <a:avLst/>
            </a:prstGeom>
          </p:spPr>
        </p:pic>
        <p:sp>
          <p:nvSpPr>
            <p:cNvPr id="32" name="TextBox 31"/>
            <p:cNvSpPr txBox="1"/>
            <p:nvPr/>
          </p:nvSpPr>
          <p:spPr>
            <a:xfrm>
              <a:off x="7126564" y="1762508"/>
              <a:ext cx="2040483" cy="534699"/>
            </a:xfrm>
            <a:prstGeom prst="rect">
              <a:avLst/>
            </a:prstGeom>
            <a:noFill/>
          </p:spPr>
          <p:txBody>
            <a:bodyPr wrap="square" rtlCol="0">
              <a:spAutoFit/>
            </a:bodyPr>
            <a:lstStyle/>
            <a:p>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Apparel and Footwear</a:t>
              </a:r>
              <a:endPar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6408221" y="2105707"/>
              <a:ext cx="724903" cy="322076"/>
            </a:xfrm>
            <a:prstGeom prst="rect">
              <a:avLst/>
            </a:prstGeom>
            <a:noFill/>
          </p:spPr>
          <p:txBody>
            <a:bodyPr wrap="square" rtlCol="0">
              <a:spAutoFit/>
            </a:bodyPr>
            <a:lstStyle/>
            <a:p>
              <a:r>
                <a:rPr lang="en-US" sz="1493" b="1" dirty="0">
                  <a:solidFill>
                    <a:schemeClr val="bg1"/>
                  </a:solidFill>
                  <a:latin typeface="Segoe UI" panose="020B0502040204020203" pitchFamily="34" charset="0"/>
                  <a:ea typeface="Segoe UI" panose="020B0502040204020203" pitchFamily="34" charset="0"/>
                  <a:cs typeface="Segoe UI" panose="020B0502040204020203" pitchFamily="34" charset="0"/>
                </a:rPr>
                <a:t>12%</a:t>
              </a:r>
            </a:p>
          </p:txBody>
        </p:sp>
        <p:sp>
          <p:nvSpPr>
            <p:cNvPr id="34" name="TextBox 33"/>
            <p:cNvSpPr txBox="1"/>
            <p:nvPr/>
          </p:nvSpPr>
          <p:spPr>
            <a:xfrm>
              <a:off x="8092032" y="2656931"/>
              <a:ext cx="1054245" cy="534699"/>
            </a:xfrm>
            <a:prstGeom prst="rect">
              <a:avLst/>
            </a:prstGeom>
            <a:noFill/>
          </p:spPr>
          <p:txBody>
            <a:bodyPr wrap="square" rtlCol="0">
              <a:spAutoFit/>
            </a:bodyPr>
            <a:lstStyle/>
            <a:p>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Food and</a:t>
              </a:r>
              <a:b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Beverage</a:t>
              </a:r>
              <a:endPar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7041908" y="3175425"/>
              <a:ext cx="724903" cy="322076"/>
            </a:xfrm>
            <a:prstGeom prst="rect">
              <a:avLst/>
            </a:prstGeom>
            <a:noFill/>
          </p:spPr>
          <p:txBody>
            <a:bodyPr wrap="square" rtlCol="0">
              <a:spAutoFit/>
            </a:bodyPr>
            <a:lstStyle/>
            <a:p>
              <a:r>
                <a:rPr lang="en-US" sz="1493" b="1" dirty="0">
                  <a:solidFill>
                    <a:schemeClr val="bg1"/>
                  </a:solidFill>
                  <a:latin typeface="Segoe UI" panose="020B0502040204020203" pitchFamily="34" charset="0"/>
                  <a:ea typeface="Segoe UI" panose="020B0502040204020203" pitchFamily="34" charset="0"/>
                  <a:cs typeface="Segoe UI" panose="020B0502040204020203" pitchFamily="34" charset="0"/>
                </a:rPr>
                <a:t>14%</a:t>
              </a:r>
            </a:p>
          </p:txBody>
        </p:sp>
        <p:sp>
          <p:nvSpPr>
            <p:cNvPr id="36" name="TextBox 35"/>
            <p:cNvSpPr txBox="1"/>
            <p:nvPr/>
          </p:nvSpPr>
          <p:spPr>
            <a:xfrm>
              <a:off x="7837865" y="4817734"/>
              <a:ext cx="1051902" cy="962458"/>
            </a:xfrm>
            <a:prstGeom prst="rect">
              <a:avLst/>
            </a:prstGeom>
            <a:noFill/>
          </p:spPr>
          <p:txBody>
            <a:bodyPr wrap="square" rtlCol="0">
              <a:spAutoFit/>
            </a:bodyPr>
            <a:lstStyle/>
            <a:p>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Other</a:t>
              </a:r>
              <a:b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Consumer</a:t>
              </a:r>
              <a:b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sz="1200" dirty="0">
                  <a:solidFill>
                    <a:schemeClr val="accent1"/>
                  </a:solidFill>
                  <a:latin typeface="Segoe UI" panose="020B0502040204020203" pitchFamily="34" charset="0"/>
                  <a:ea typeface="Segoe UI" panose="020B0502040204020203" pitchFamily="34" charset="0"/>
                  <a:cs typeface="Segoe UI" panose="020B0502040204020203" pitchFamily="34" charset="0"/>
                </a:rPr>
                <a:t>Goods</a:t>
              </a:r>
              <a:endParaRPr lang="en-US" sz="12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6983618" y="4311856"/>
              <a:ext cx="724903" cy="322076"/>
            </a:xfrm>
            <a:prstGeom prst="rect">
              <a:avLst/>
            </a:prstGeom>
            <a:noFill/>
          </p:spPr>
          <p:txBody>
            <a:bodyPr wrap="square" rtlCol="0">
              <a:spAutoFit/>
            </a:bodyPr>
            <a:lstStyle/>
            <a:p>
              <a:r>
                <a:rPr lang="en-US" sz="1493" b="1" dirty="0">
                  <a:solidFill>
                    <a:schemeClr val="bg1"/>
                  </a:solidFill>
                  <a:latin typeface="Segoe UI" panose="020B0502040204020203" pitchFamily="34" charset="0"/>
                  <a:ea typeface="Segoe UI" panose="020B0502040204020203" pitchFamily="34" charset="0"/>
                  <a:cs typeface="Segoe UI" panose="020B0502040204020203" pitchFamily="34" charset="0"/>
                </a:rPr>
                <a:t>16%</a:t>
              </a:r>
            </a:p>
          </p:txBody>
        </p:sp>
        <p:sp>
          <p:nvSpPr>
            <p:cNvPr id="38" name="TextBox 37"/>
            <p:cNvSpPr txBox="1"/>
            <p:nvPr/>
          </p:nvSpPr>
          <p:spPr>
            <a:xfrm>
              <a:off x="9462783" y="2775891"/>
              <a:ext cx="1319063" cy="1370131"/>
            </a:xfrm>
            <a:prstGeom prst="rect">
              <a:avLst/>
            </a:prstGeom>
          </p:spPr>
          <p:txBody>
            <a:bodyPr wrap="square" rtlCol="0">
              <a:normAutofit fontScale="85000" lnSpcReduction="20000"/>
            </a:bodyPr>
            <a:lstStyle/>
            <a:p>
              <a:pPr defTabSz="975390" fontAlgn="auto">
                <a:spcBef>
                  <a:spcPts val="619"/>
                </a:spcBef>
                <a:spcAft>
                  <a:spcPts val="0"/>
                </a:spcAft>
                <a:buClr>
                  <a:srgbClr val="0070C0"/>
                </a:buClr>
                <a:buSzPct val="95000"/>
              </a:pPr>
              <a:r>
                <a:rPr lang="en-US" sz="1920" dirty="0">
                  <a:solidFill>
                    <a:schemeClr val="accent1"/>
                  </a:solidFill>
                  <a:latin typeface="Trebuchet MS" pitchFamily="34" charset="0"/>
                </a:rPr>
                <a:t>Total</a:t>
              </a:r>
              <a:br>
                <a:rPr lang="en-US" sz="1920" dirty="0">
                  <a:solidFill>
                    <a:schemeClr val="accent1"/>
                  </a:solidFill>
                  <a:latin typeface="Trebuchet MS" pitchFamily="34" charset="0"/>
                </a:rPr>
              </a:br>
              <a:r>
                <a:rPr lang="en-US" sz="1920" dirty="0">
                  <a:solidFill>
                    <a:schemeClr val="accent1"/>
                  </a:solidFill>
                  <a:latin typeface="Trebuchet MS" pitchFamily="34" charset="0"/>
                </a:rPr>
                <a:t>Consumer</a:t>
              </a:r>
              <a:br>
                <a:rPr lang="en-US" sz="1920" dirty="0">
                  <a:solidFill>
                    <a:schemeClr val="accent1"/>
                  </a:solidFill>
                  <a:latin typeface="Trebuchet MS" pitchFamily="34" charset="0"/>
                </a:rPr>
              </a:br>
              <a:r>
                <a:rPr lang="en-US" sz="1920" dirty="0">
                  <a:solidFill>
                    <a:schemeClr val="accent1"/>
                  </a:solidFill>
                  <a:latin typeface="Trebuchet MS" pitchFamily="34" charset="0"/>
                </a:rPr>
                <a:t>Products</a:t>
              </a:r>
              <a:br>
                <a:rPr lang="en-US" sz="1920" dirty="0">
                  <a:solidFill>
                    <a:schemeClr val="accent1"/>
                  </a:solidFill>
                  <a:latin typeface="Trebuchet MS" pitchFamily="34" charset="0"/>
                </a:rPr>
              </a:br>
              <a:r>
                <a:rPr lang="en-US" sz="1920" dirty="0">
                  <a:solidFill>
                    <a:schemeClr val="accent1"/>
                  </a:solidFill>
                  <a:latin typeface="Trebuchet MS" pitchFamily="34" charset="0"/>
                </a:rPr>
                <a:t>42%</a:t>
              </a:r>
              <a:br>
                <a:rPr lang="en-US" sz="1920" dirty="0">
                  <a:solidFill>
                    <a:schemeClr val="accent1"/>
                  </a:solidFill>
                  <a:latin typeface="Trebuchet MS" pitchFamily="34" charset="0"/>
                </a:rPr>
              </a:br>
              <a:endParaRPr lang="en-US" sz="1920" dirty="0">
                <a:solidFill>
                  <a:schemeClr val="accent1"/>
                </a:solidFill>
                <a:latin typeface="Trebuchet MS" pitchFamily="34" charset="0"/>
              </a:endParaRPr>
            </a:p>
          </p:txBody>
        </p:sp>
        <p:sp>
          <p:nvSpPr>
            <p:cNvPr id="39" name="TextBox 38"/>
            <p:cNvSpPr txBox="1"/>
            <p:nvPr/>
          </p:nvSpPr>
          <p:spPr>
            <a:xfrm>
              <a:off x="3666430" y="1848489"/>
              <a:ext cx="1482810" cy="32081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Life Sciences</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40" name="TextBox 39"/>
            <p:cNvSpPr txBox="1"/>
            <p:nvPr/>
          </p:nvSpPr>
          <p:spPr>
            <a:xfrm>
              <a:off x="4912341" y="2112251"/>
              <a:ext cx="621049" cy="373027"/>
            </a:xfrm>
            <a:prstGeom prst="rect">
              <a:avLst/>
            </a:prstGeom>
            <a:noFill/>
          </p:spPr>
          <p:txBody>
            <a:bodyPr wrap="square" rtlCol="0">
              <a:spAutoFit/>
            </a:bodyPr>
            <a:lstStyle/>
            <a:p>
              <a:r>
                <a:rPr lang="en-US" sz="1493" b="1" dirty="0">
                  <a:latin typeface="Segoe UI" panose="020B0502040204020203" pitchFamily="34" charset="0"/>
                  <a:ea typeface="Segoe UI" panose="020B0502040204020203" pitchFamily="34" charset="0"/>
                  <a:cs typeface="Segoe UI" panose="020B0502040204020203" pitchFamily="34" charset="0"/>
                </a:rPr>
                <a:t>6%</a:t>
              </a:r>
            </a:p>
          </p:txBody>
        </p:sp>
        <p:sp>
          <p:nvSpPr>
            <p:cNvPr id="41" name="TextBox 40"/>
            <p:cNvSpPr txBox="1"/>
            <p:nvPr/>
          </p:nvSpPr>
          <p:spPr>
            <a:xfrm>
              <a:off x="3805398" y="1447020"/>
              <a:ext cx="1982349" cy="32081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Service/Aftermarket</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5550993" y="1893823"/>
              <a:ext cx="564461" cy="373027"/>
            </a:xfrm>
            <a:prstGeom prst="rect">
              <a:avLst/>
            </a:prstGeom>
            <a:noFill/>
          </p:spPr>
          <p:txBody>
            <a:bodyPr wrap="square" rtlCol="0">
              <a:spAutoFit/>
            </a:bodyPr>
            <a:lstStyle/>
            <a:p>
              <a:r>
                <a:rPr lang="en-US" sz="1493" b="1" dirty="0">
                  <a:latin typeface="Segoe UI" panose="020B0502040204020203" pitchFamily="34" charset="0"/>
                  <a:ea typeface="Segoe UI" panose="020B0502040204020203" pitchFamily="34" charset="0"/>
                  <a:cs typeface="Segoe UI" panose="020B0502040204020203" pitchFamily="34" charset="0"/>
                </a:rPr>
                <a:t>6%</a:t>
              </a:r>
            </a:p>
          </p:txBody>
        </p:sp>
        <p:sp>
          <p:nvSpPr>
            <p:cNvPr id="43" name="TextBox 42"/>
            <p:cNvSpPr txBox="1"/>
            <p:nvPr/>
          </p:nvSpPr>
          <p:spPr>
            <a:xfrm>
              <a:off x="2635426" y="2510750"/>
              <a:ext cx="1784011" cy="32081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Chemical/Process</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44" name="TextBox 43"/>
            <p:cNvSpPr txBox="1"/>
            <p:nvPr/>
          </p:nvSpPr>
          <p:spPr>
            <a:xfrm>
              <a:off x="4412445" y="2742811"/>
              <a:ext cx="724903" cy="322076"/>
            </a:xfrm>
            <a:prstGeom prst="rect">
              <a:avLst/>
            </a:prstGeom>
            <a:noFill/>
          </p:spPr>
          <p:txBody>
            <a:bodyPr wrap="square" rtlCol="0">
              <a:spAutoFit/>
            </a:bodyPr>
            <a:lstStyle/>
            <a:p>
              <a:r>
                <a:rPr lang="en-US" sz="1493" b="1" dirty="0">
                  <a:solidFill>
                    <a:schemeClr val="bg1">
                      <a:lumMod val="85000"/>
                    </a:schemeClr>
                  </a:solidFill>
                  <a:latin typeface="Segoe UI" panose="020B0502040204020203" pitchFamily="34" charset="0"/>
                  <a:ea typeface="Segoe UI" panose="020B0502040204020203" pitchFamily="34" charset="0"/>
                  <a:cs typeface="Segoe UI" panose="020B0502040204020203" pitchFamily="34" charset="0"/>
                </a:rPr>
                <a:t>10%</a:t>
              </a:r>
            </a:p>
          </p:txBody>
        </p:sp>
        <p:sp>
          <p:nvSpPr>
            <p:cNvPr id="45" name="TextBox 44"/>
            <p:cNvSpPr txBox="1"/>
            <p:nvPr/>
          </p:nvSpPr>
          <p:spPr>
            <a:xfrm>
              <a:off x="2740091" y="3577012"/>
              <a:ext cx="1646763" cy="53469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Wholesale</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Distribution</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p:cNvSpPr txBox="1"/>
            <p:nvPr/>
          </p:nvSpPr>
          <p:spPr>
            <a:xfrm>
              <a:off x="4140984" y="3642806"/>
              <a:ext cx="724903" cy="322076"/>
            </a:xfrm>
            <a:prstGeom prst="rect">
              <a:avLst/>
            </a:prstGeom>
            <a:noFill/>
          </p:spPr>
          <p:txBody>
            <a:bodyPr wrap="square" rtlCol="0">
              <a:spAutoFit/>
            </a:bodyPr>
            <a:lstStyle/>
            <a:p>
              <a:r>
                <a:rPr lang="en-US" sz="1493" b="1" dirty="0">
                  <a:latin typeface="Segoe UI" panose="020B0502040204020203" pitchFamily="34" charset="0"/>
                  <a:ea typeface="Segoe UI" panose="020B0502040204020203" pitchFamily="34" charset="0"/>
                  <a:cs typeface="Segoe UI" panose="020B0502040204020203" pitchFamily="34" charset="0"/>
                </a:rPr>
                <a:t>9%</a:t>
              </a:r>
            </a:p>
          </p:txBody>
        </p:sp>
        <p:sp>
          <p:nvSpPr>
            <p:cNvPr id="47" name="TextBox 46"/>
            <p:cNvSpPr txBox="1"/>
            <p:nvPr/>
          </p:nvSpPr>
          <p:spPr>
            <a:xfrm>
              <a:off x="3957631" y="5282063"/>
              <a:ext cx="764780" cy="32081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Retail</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48" name="TextBox 47"/>
            <p:cNvSpPr txBox="1"/>
            <p:nvPr/>
          </p:nvSpPr>
          <p:spPr>
            <a:xfrm>
              <a:off x="4672209" y="4708146"/>
              <a:ext cx="724903" cy="322076"/>
            </a:xfrm>
            <a:prstGeom prst="rect">
              <a:avLst/>
            </a:prstGeom>
            <a:noFill/>
          </p:spPr>
          <p:txBody>
            <a:bodyPr wrap="square" rtlCol="0">
              <a:spAutoFit/>
            </a:bodyPr>
            <a:lstStyle/>
            <a:p>
              <a:r>
                <a:rPr lang="en-US" sz="1493" b="1" dirty="0">
                  <a:latin typeface="Segoe UI" panose="020B0502040204020203" pitchFamily="34" charset="0"/>
                  <a:ea typeface="Segoe UI" panose="020B0502040204020203" pitchFamily="34" charset="0"/>
                  <a:cs typeface="Segoe UI" panose="020B0502040204020203" pitchFamily="34" charset="0"/>
                </a:rPr>
                <a:t>13%</a:t>
              </a:r>
            </a:p>
          </p:txBody>
        </p:sp>
        <p:sp>
          <p:nvSpPr>
            <p:cNvPr id="49" name="TextBox 48"/>
            <p:cNvSpPr txBox="1"/>
            <p:nvPr/>
          </p:nvSpPr>
          <p:spPr>
            <a:xfrm>
              <a:off x="5811017" y="5887454"/>
              <a:ext cx="1464551" cy="534699"/>
            </a:xfrm>
            <a:prstGeom prst="rect">
              <a:avLst/>
            </a:prstGeom>
            <a:noFill/>
          </p:spPr>
          <p:txBody>
            <a:bodyPr wrap="square" rtlCol="0">
              <a:spAutoFit/>
            </a:bodyPr>
            <a:lstStyle/>
            <a:p>
              <a:r>
                <a:rPr lang="en-US" sz="1200" dirty="0">
                  <a:latin typeface="Segoe UI" panose="020B0502040204020203" pitchFamily="34" charset="0"/>
                  <a:ea typeface="Segoe UI" panose="020B0502040204020203" pitchFamily="34" charset="0"/>
                  <a:cs typeface="Segoe UI" panose="020B0502040204020203" pitchFamily="34" charset="0"/>
                </a:rPr>
                <a:t>Durable Goods</a:t>
              </a:r>
              <a:endParaRPr lang="en-US"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5878248" y="5101869"/>
              <a:ext cx="724903" cy="322076"/>
            </a:xfrm>
            <a:prstGeom prst="rect">
              <a:avLst/>
            </a:prstGeom>
            <a:noFill/>
          </p:spPr>
          <p:txBody>
            <a:bodyPr wrap="square" rtlCol="0">
              <a:spAutoFit/>
            </a:bodyPr>
            <a:lstStyle/>
            <a:p>
              <a:r>
                <a:rPr lang="en-US" sz="1493" b="1" dirty="0">
                  <a:latin typeface="Segoe UI" panose="020B0502040204020203" pitchFamily="34" charset="0"/>
                  <a:ea typeface="Segoe UI" panose="020B0502040204020203" pitchFamily="34" charset="0"/>
                  <a:cs typeface="Segoe UI" panose="020B0502040204020203" pitchFamily="34" charset="0"/>
                </a:rPr>
                <a:t>14%</a:t>
              </a:r>
            </a:p>
          </p:txBody>
        </p:sp>
        <p:cxnSp>
          <p:nvCxnSpPr>
            <p:cNvPr id="51" name="Straight Connector 50"/>
            <p:cNvCxnSpPr/>
            <p:nvPr/>
          </p:nvCxnSpPr>
          <p:spPr>
            <a:xfrm>
              <a:off x="9158438" y="3391592"/>
              <a:ext cx="287090" cy="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Rectangle 21"/>
            <p:cNvSpPr/>
            <p:nvPr/>
          </p:nvSpPr>
          <p:spPr>
            <a:xfrm>
              <a:off x="6384176" y="1684713"/>
              <a:ext cx="2765269" cy="3940706"/>
            </a:xfrm>
            <a:custGeom>
              <a:avLst/>
              <a:gdLst>
                <a:gd name="connsiteX0" fmla="*/ 0 w 3151593"/>
                <a:gd name="connsiteY0" fmla="*/ 0 h 3200399"/>
                <a:gd name="connsiteX1" fmla="*/ 3151593 w 3151593"/>
                <a:gd name="connsiteY1" fmla="*/ 0 h 3200399"/>
                <a:gd name="connsiteX2" fmla="*/ 3151593 w 3151593"/>
                <a:gd name="connsiteY2" fmla="*/ 3200399 h 3200399"/>
                <a:gd name="connsiteX3" fmla="*/ 0 w 3151593"/>
                <a:gd name="connsiteY3" fmla="*/ 3200399 h 3200399"/>
                <a:gd name="connsiteX4" fmla="*/ 0 w 3151593"/>
                <a:gd name="connsiteY4" fmla="*/ 0 h 3200399"/>
                <a:gd name="connsiteX0" fmla="*/ 0 w 3151593"/>
                <a:gd name="connsiteY0" fmla="*/ 0 h 3200399"/>
                <a:gd name="connsiteX1" fmla="*/ 3151593 w 3151593"/>
                <a:gd name="connsiteY1" fmla="*/ 0 h 3200399"/>
                <a:gd name="connsiteX2" fmla="*/ 3151593 w 3151593"/>
                <a:gd name="connsiteY2" fmla="*/ 3200399 h 3200399"/>
                <a:gd name="connsiteX3" fmla="*/ 1433945 w 3151593"/>
                <a:gd name="connsiteY3" fmla="*/ 3190009 h 3200399"/>
                <a:gd name="connsiteX4" fmla="*/ 0 w 3151593"/>
                <a:gd name="connsiteY4" fmla="*/ 3200399 h 3200399"/>
                <a:gd name="connsiteX5" fmla="*/ 0 w 3151593"/>
                <a:gd name="connsiteY5" fmla="*/ 0 h 3200399"/>
                <a:gd name="connsiteX0" fmla="*/ 0 w 3151593"/>
                <a:gd name="connsiteY0" fmla="*/ 0 h 3200399"/>
                <a:gd name="connsiteX1" fmla="*/ 3151593 w 3151593"/>
                <a:gd name="connsiteY1" fmla="*/ 0 h 3200399"/>
                <a:gd name="connsiteX2" fmla="*/ 3151593 w 3151593"/>
                <a:gd name="connsiteY2" fmla="*/ 3200399 h 3200399"/>
                <a:gd name="connsiteX3" fmla="*/ 1433945 w 3151593"/>
                <a:gd name="connsiteY3" fmla="*/ 3190009 h 3200399"/>
                <a:gd name="connsiteX4" fmla="*/ 0 w 3151593"/>
                <a:gd name="connsiteY4" fmla="*/ 3200399 h 3200399"/>
                <a:gd name="connsiteX5" fmla="*/ 0 w 3151593"/>
                <a:gd name="connsiteY5" fmla="*/ 1309255 h 3200399"/>
                <a:gd name="connsiteX6" fmla="*/ 0 w 3151593"/>
                <a:gd name="connsiteY6" fmla="*/ 0 h 3200399"/>
                <a:gd name="connsiteX0" fmla="*/ 0 w 3151593"/>
                <a:gd name="connsiteY0" fmla="*/ 3200399 h 3291839"/>
                <a:gd name="connsiteX1" fmla="*/ 0 w 3151593"/>
                <a:gd name="connsiteY1" fmla="*/ 1309255 h 3291839"/>
                <a:gd name="connsiteX2" fmla="*/ 0 w 3151593"/>
                <a:gd name="connsiteY2" fmla="*/ 0 h 3291839"/>
                <a:gd name="connsiteX3" fmla="*/ 3151593 w 3151593"/>
                <a:gd name="connsiteY3" fmla="*/ 0 h 3291839"/>
                <a:gd name="connsiteX4" fmla="*/ 3151593 w 3151593"/>
                <a:gd name="connsiteY4" fmla="*/ 3200399 h 3291839"/>
                <a:gd name="connsiteX5" fmla="*/ 1433945 w 3151593"/>
                <a:gd name="connsiteY5" fmla="*/ 3190009 h 3291839"/>
                <a:gd name="connsiteX6" fmla="*/ 91440 w 3151593"/>
                <a:gd name="connsiteY6" fmla="*/ 3291839 h 3291839"/>
                <a:gd name="connsiteX0" fmla="*/ 0 w 3151593"/>
                <a:gd name="connsiteY0" fmla="*/ 3200399 h 3200399"/>
                <a:gd name="connsiteX1" fmla="*/ 0 w 3151593"/>
                <a:gd name="connsiteY1" fmla="*/ 1309255 h 3200399"/>
                <a:gd name="connsiteX2" fmla="*/ 0 w 3151593"/>
                <a:gd name="connsiteY2" fmla="*/ 0 h 3200399"/>
                <a:gd name="connsiteX3" fmla="*/ 3151593 w 3151593"/>
                <a:gd name="connsiteY3" fmla="*/ 0 h 3200399"/>
                <a:gd name="connsiteX4" fmla="*/ 3151593 w 3151593"/>
                <a:gd name="connsiteY4" fmla="*/ 3200399 h 3200399"/>
                <a:gd name="connsiteX5" fmla="*/ 1433945 w 3151593"/>
                <a:gd name="connsiteY5" fmla="*/ 3190009 h 3200399"/>
                <a:gd name="connsiteX0" fmla="*/ 0 w 3151593"/>
                <a:gd name="connsiteY0" fmla="*/ 1309255 h 3200399"/>
                <a:gd name="connsiteX1" fmla="*/ 0 w 3151593"/>
                <a:gd name="connsiteY1" fmla="*/ 0 h 3200399"/>
                <a:gd name="connsiteX2" fmla="*/ 3151593 w 3151593"/>
                <a:gd name="connsiteY2" fmla="*/ 0 h 3200399"/>
                <a:gd name="connsiteX3" fmla="*/ 3151593 w 3151593"/>
                <a:gd name="connsiteY3" fmla="*/ 3200399 h 3200399"/>
                <a:gd name="connsiteX4" fmla="*/ 1433945 w 3151593"/>
                <a:gd name="connsiteY4" fmla="*/ 3190009 h 3200399"/>
                <a:gd name="connsiteX0" fmla="*/ 0 w 3151593"/>
                <a:gd name="connsiteY0" fmla="*/ 0 h 3200399"/>
                <a:gd name="connsiteX1" fmla="*/ 3151593 w 3151593"/>
                <a:gd name="connsiteY1" fmla="*/ 0 h 3200399"/>
                <a:gd name="connsiteX2" fmla="*/ 3151593 w 3151593"/>
                <a:gd name="connsiteY2" fmla="*/ 3200399 h 3200399"/>
                <a:gd name="connsiteX3" fmla="*/ 1433945 w 3151593"/>
                <a:gd name="connsiteY3" fmla="*/ 3190009 h 3200399"/>
                <a:gd name="connsiteX0" fmla="*/ 0 w 3151593"/>
                <a:gd name="connsiteY0" fmla="*/ 0 h 3200399"/>
                <a:gd name="connsiteX1" fmla="*/ 3151593 w 3151593"/>
                <a:gd name="connsiteY1" fmla="*/ 0 h 3200399"/>
                <a:gd name="connsiteX2" fmla="*/ 3151593 w 3151593"/>
                <a:gd name="connsiteY2" fmla="*/ 3200399 h 3200399"/>
                <a:gd name="connsiteX3" fmla="*/ 1248231 w 3151593"/>
                <a:gd name="connsiteY3" fmla="*/ 3199010 h 3200399"/>
                <a:gd name="connsiteX0" fmla="*/ 0 w 3151593"/>
                <a:gd name="connsiteY0" fmla="*/ 0 h 3200399"/>
                <a:gd name="connsiteX1" fmla="*/ 3151593 w 3151593"/>
                <a:gd name="connsiteY1" fmla="*/ 0 h 3200399"/>
                <a:gd name="connsiteX2" fmla="*/ 3151593 w 3151593"/>
                <a:gd name="connsiteY2" fmla="*/ 3200399 h 3200399"/>
                <a:gd name="connsiteX3" fmla="*/ 1121910 w 3151593"/>
                <a:gd name="connsiteY3" fmla="*/ 3199010 h 3200399"/>
                <a:gd name="connsiteX0" fmla="*/ 0 w 3151593"/>
                <a:gd name="connsiteY0" fmla="*/ 0 h 3200399"/>
                <a:gd name="connsiteX1" fmla="*/ 3151593 w 3151593"/>
                <a:gd name="connsiteY1" fmla="*/ 0 h 3200399"/>
                <a:gd name="connsiteX2" fmla="*/ 3151593 w 3151593"/>
                <a:gd name="connsiteY2" fmla="*/ 3200399 h 3200399"/>
                <a:gd name="connsiteX3" fmla="*/ 970325 w 3151593"/>
                <a:gd name="connsiteY3" fmla="*/ 3199010 h 3200399"/>
              </a:gdLst>
              <a:ahLst/>
              <a:cxnLst>
                <a:cxn ang="0">
                  <a:pos x="connsiteX0" y="connsiteY0"/>
                </a:cxn>
                <a:cxn ang="0">
                  <a:pos x="connsiteX1" y="connsiteY1"/>
                </a:cxn>
                <a:cxn ang="0">
                  <a:pos x="connsiteX2" y="connsiteY2"/>
                </a:cxn>
                <a:cxn ang="0">
                  <a:pos x="connsiteX3" y="connsiteY3"/>
                </a:cxn>
              </a:cxnLst>
              <a:rect l="l" t="t" r="r" b="b"/>
              <a:pathLst>
                <a:path w="3151593" h="3200399">
                  <a:moveTo>
                    <a:pt x="0" y="0"/>
                  </a:moveTo>
                  <a:lnTo>
                    <a:pt x="3151593" y="0"/>
                  </a:lnTo>
                  <a:lnTo>
                    <a:pt x="3151593" y="3200399"/>
                  </a:lnTo>
                  <a:lnTo>
                    <a:pt x="970325" y="319901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73"/>
            </a:p>
          </p:txBody>
        </p:sp>
      </p:grpSp>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1854" y="1195965"/>
            <a:ext cx="4060603" cy="4314902"/>
          </a:xfrm>
          <a:prstGeom prst="rect">
            <a:avLst/>
          </a:prstGeom>
        </p:spPr>
      </p:pic>
      <p:sp>
        <p:nvSpPr>
          <p:cNvPr id="4" name="Slide Number Placeholder 3">
            <a:extLst>
              <a:ext uri="{FF2B5EF4-FFF2-40B4-BE49-F238E27FC236}">
                <a16:creationId xmlns:a16="http://schemas.microsoft.com/office/drawing/2014/main" id="{6D42246C-A7E7-A043-8EC8-3046B684E180}"/>
              </a:ext>
            </a:extLst>
          </p:cNvPr>
          <p:cNvSpPr>
            <a:spLocks noGrp="1"/>
          </p:cNvSpPr>
          <p:nvPr>
            <p:ph type="sldNum" sz="quarter" idx="10"/>
          </p:nvPr>
        </p:nvSpPr>
        <p:spPr/>
        <p:txBody>
          <a:bodyPr/>
          <a:lstStyle/>
          <a:p>
            <a:fld id="{E9FB982B-E670-9842-886D-F546817DD525}" type="slidenum">
              <a:rPr lang="en-US" smtClean="0"/>
              <a:t>8</a:t>
            </a:fld>
            <a:endParaRPr lang="en-US" dirty="0"/>
          </a:p>
        </p:txBody>
      </p:sp>
    </p:spTree>
    <p:extLst>
      <p:ext uri="{BB962C8B-B14F-4D97-AF65-F5344CB8AC3E}">
        <p14:creationId xmlns:p14="http://schemas.microsoft.com/office/powerpoint/2010/main" val="349814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5399" y="1166306"/>
            <a:ext cx="11737515" cy="53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Diversified Customer Base</a:t>
            </a:r>
          </a:p>
        </p:txBody>
      </p:sp>
      <p:sp>
        <p:nvSpPr>
          <p:cNvPr id="17" name="Text Box 11"/>
          <p:cNvSpPr txBox="1">
            <a:spLocks noChangeArrowheads="1"/>
          </p:cNvSpPr>
          <p:nvPr/>
        </p:nvSpPr>
        <p:spPr bwMode="auto">
          <a:xfrm>
            <a:off x="237744" y="1252176"/>
            <a:ext cx="2247431" cy="338554"/>
          </a:xfrm>
          <a:prstGeom prst="rect">
            <a:avLst/>
          </a:prstGeom>
          <a:noFill/>
          <a:ln w="9525">
            <a:noFill/>
            <a:miter lim="800000"/>
            <a:headEnd/>
            <a:tailEnd/>
          </a:ln>
        </p:spPr>
        <p:txBody>
          <a:bodyPr wrap="square">
            <a:spAutoFit/>
          </a:bodyPr>
          <a:lstStyle/>
          <a:p>
            <a:pPr algn="ctr" eaLnBrk="1" hangingPunct="1">
              <a:spcBef>
                <a:spcPct val="50000"/>
              </a:spcBef>
            </a:pPr>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Consumer Goods</a:t>
            </a:r>
          </a:p>
        </p:txBody>
      </p:sp>
      <p:sp>
        <p:nvSpPr>
          <p:cNvPr id="18" name="Text Box 11"/>
          <p:cNvSpPr txBox="1">
            <a:spLocks noChangeArrowheads="1"/>
          </p:cNvSpPr>
          <p:nvPr/>
        </p:nvSpPr>
        <p:spPr bwMode="auto">
          <a:xfrm>
            <a:off x="2457754" y="1117818"/>
            <a:ext cx="1905581" cy="584775"/>
          </a:xfrm>
          <a:prstGeom prst="rect">
            <a:avLst/>
          </a:prstGeom>
          <a:noFill/>
          <a:ln w="9525">
            <a:noFill/>
            <a:miter lim="800000"/>
            <a:headEnd/>
            <a:tailEnd/>
          </a:ln>
        </p:spPr>
        <p:txBody>
          <a:bodyPr wrap="square">
            <a:spAutoFit/>
          </a:bodyPr>
          <a:lstStyle/>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Softgoods/ </a:t>
            </a:r>
          </a:p>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Apparel</a:t>
            </a:r>
          </a:p>
        </p:txBody>
      </p:sp>
      <p:pic>
        <p:nvPicPr>
          <p:cNvPr id="23"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12632" y="3144690"/>
            <a:ext cx="452959" cy="449965"/>
          </a:xfrm>
          <a:prstGeom prst="rect">
            <a:avLst/>
          </a:prstGeom>
          <a:noFill/>
          <a:ln w="9525">
            <a:noFill/>
            <a:miter lim="800000"/>
            <a:headEnd/>
            <a:tailEnd/>
          </a:ln>
        </p:spPr>
      </p:pic>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82750" y="1938914"/>
            <a:ext cx="737232" cy="412230"/>
          </a:xfrm>
          <a:prstGeom prst="rect">
            <a:avLst/>
          </a:prstGeom>
          <a:noFill/>
          <a:ln w="9525">
            <a:noFill/>
            <a:miter lim="800000"/>
            <a:headEnd/>
            <a:tailEnd/>
          </a:ln>
        </p:spPr>
      </p:pic>
      <p:sp>
        <p:nvSpPr>
          <p:cNvPr id="27" name="Text Box 11"/>
          <p:cNvSpPr txBox="1">
            <a:spLocks noChangeArrowheads="1"/>
          </p:cNvSpPr>
          <p:nvPr/>
        </p:nvSpPr>
        <p:spPr bwMode="auto">
          <a:xfrm>
            <a:off x="4363334" y="1113676"/>
            <a:ext cx="1861449" cy="584775"/>
          </a:xfrm>
          <a:prstGeom prst="rect">
            <a:avLst/>
          </a:prstGeom>
          <a:noFill/>
          <a:ln w="9525">
            <a:noFill/>
            <a:miter lim="800000"/>
            <a:headEnd/>
            <a:tailEnd/>
          </a:ln>
        </p:spPr>
        <p:txBody>
          <a:bodyPr wrap="square">
            <a:spAutoFit/>
          </a:bodyPr>
          <a:lstStyle/>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Durable Goods/ </a:t>
            </a:r>
          </a:p>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Service Parts </a:t>
            </a:r>
          </a:p>
        </p:txBody>
      </p:sp>
      <p:sp>
        <p:nvSpPr>
          <p:cNvPr id="32" name="Text Box 11"/>
          <p:cNvSpPr txBox="1">
            <a:spLocks noChangeArrowheads="1"/>
          </p:cNvSpPr>
          <p:nvPr/>
        </p:nvSpPr>
        <p:spPr bwMode="auto">
          <a:xfrm>
            <a:off x="6245014" y="1233260"/>
            <a:ext cx="1850436" cy="338554"/>
          </a:xfrm>
          <a:prstGeom prst="rect">
            <a:avLst/>
          </a:prstGeom>
          <a:noFill/>
          <a:ln w="9525">
            <a:noFill/>
            <a:miter lim="800000"/>
            <a:headEnd/>
            <a:tailEnd/>
          </a:ln>
        </p:spPr>
        <p:txBody>
          <a:bodyPr wrap="square">
            <a:spAutoFit/>
          </a:bodyPr>
          <a:lstStyle/>
          <a:p>
            <a:pPr algn="ctr" eaLnBrk="1" hangingPunct="1">
              <a:spcBef>
                <a:spcPct val="50000"/>
              </a:spcBef>
            </a:pPr>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Retail</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4817" y="1867279"/>
            <a:ext cx="527218" cy="228993"/>
          </a:xfrm>
          <a:prstGeom prst="rect">
            <a:avLst/>
          </a:prstGeom>
        </p:spPr>
      </p:pic>
      <p:pic>
        <p:nvPicPr>
          <p:cNvPr id="4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0155" y="3063032"/>
            <a:ext cx="888135" cy="32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 descr="image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4523" y="4299298"/>
            <a:ext cx="972203" cy="337858"/>
          </a:xfrm>
          <a:prstGeom prst="rect">
            <a:avLst/>
          </a:prstGeom>
          <a:noFill/>
          <a:ln w="9525">
            <a:noFill/>
            <a:miter lim="800000"/>
            <a:headEnd/>
            <a:tailEnd/>
          </a:ln>
        </p:spPr>
      </p:pic>
      <p:pic>
        <p:nvPicPr>
          <p:cNvPr id="55"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75286" y="2410209"/>
            <a:ext cx="1040840" cy="1972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615289" y="5606243"/>
            <a:ext cx="605486" cy="3625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http://www.yourperfectfitboutique.com/images/products/spanx-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6874"/>
          <a:stretch/>
        </p:blipFill>
        <p:spPr bwMode="auto">
          <a:xfrm>
            <a:off x="2929491" y="5195444"/>
            <a:ext cx="1078440" cy="2218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454822" y="3111735"/>
            <a:ext cx="887576" cy="5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44870" y="2877602"/>
            <a:ext cx="1118549" cy="26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438430" y="4255456"/>
            <a:ext cx="896591" cy="39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35230" y="3575965"/>
            <a:ext cx="958990" cy="205328"/>
          </a:xfrm>
          <a:prstGeom prst="rect">
            <a:avLst/>
          </a:prstGeom>
        </p:spPr>
      </p:pic>
      <p:pic>
        <p:nvPicPr>
          <p:cNvPr id="67" name="Picture 42" descr="Parker Hannifin logotype"/>
          <p:cNvPicPr>
            <a:picLocks noChangeAspect="1" noChangeArrowheads="1"/>
          </p:cNvPicPr>
          <p:nvPr/>
        </p:nvPicPr>
        <p:blipFill>
          <a:blip r:embed="rId15" cstate="email">
            <a:extLst>
              <a:ext uri="{28A0092B-C50C-407E-A947-70E740481C1C}">
                <a14:useLocalDpi xmlns:a14="http://schemas.microsoft.com/office/drawing/2010/main"/>
              </a:ext>
            </a:extLst>
          </a:blip>
          <a:srcRect t="32001" b="31999"/>
          <a:stretch>
            <a:fillRect/>
          </a:stretch>
        </p:blipFill>
        <p:spPr bwMode="auto">
          <a:xfrm>
            <a:off x="4772925" y="5667475"/>
            <a:ext cx="1064196" cy="383062"/>
          </a:xfrm>
          <a:prstGeom prst="rect">
            <a:avLst/>
          </a:prstGeom>
          <a:noFill/>
          <a:ln w="9525">
            <a:noFill/>
            <a:miter lim="800000"/>
            <a:headEnd/>
            <a:tailEnd/>
          </a:ln>
        </p:spPr>
      </p:pic>
      <p:pic>
        <p:nvPicPr>
          <p:cNvPr id="7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411652" y="1798168"/>
            <a:ext cx="994091" cy="25995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om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0867" y="5247446"/>
            <a:ext cx="999596" cy="16613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a:blip r:embed="rId18"/>
          <a:stretch>
            <a:fillRect/>
          </a:stretch>
        </p:blipFill>
        <p:spPr>
          <a:xfrm>
            <a:off x="2850060" y="3726079"/>
            <a:ext cx="1140478" cy="755820"/>
          </a:xfrm>
          <a:prstGeom prst="rect">
            <a:avLst/>
          </a:prstGeom>
        </p:spPr>
      </p:pic>
      <p:pic>
        <p:nvPicPr>
          <p:cNvPr id="78" name="Picture 1"/>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1467178" y="3681221"/>
            <a:ext cx="876209" cy="38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792261" y="4930234"/>
            <a:ext cx="1052640" cy="3642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51770" y="4517554"/>
            <a:ext cx="788200" cy="450400"/>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8515" y="5472414"/>
            <a:ext cx="929768" cy="574857"/>
          </a:xfrm>
          <a:prstGeom prst="rect">
            <a:avLst/>
          </a:prstGeom>
        </p:spPr>
      </p:pic>
      <p:pic>
        <p:nvPicPr>
          <p:cNvPr id="28" name="Picture 21" descr="Johnson Controls, Inc."/>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835230" y="1870453"/>
            <a:ext cx="1033837" cy="478882"/>
          </a:xfrm>
          <a:prstGeom prst="rect">
            <a:avLst/>
          </a:prstGeom>
          <a:noFill/>
          <a:ln w="9525">
            <a:noFill/>
            <a:miter lim="800000"/>
            <a:headEnd/>
            <a:tailEnd/>
          </a:ln>
        </p:spPr>
      </p:pic>
      <p:pic>
        <p:nvPicPr>
          <p:cNvPr id="68" name="Picture 4" descr="Image resul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39777" y="4435470"/>
            <a:ext cx="556709" cy="5567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7240484" y="3625990"/>
            <a:ext cx="685130" cy="645036"/>
          </a:xfrm>
          <a:prstGeom prst="rect">
            <a:avLst/>
          </a:prstGeom>
          <a:noFill/>
          <a:ln w="9525">
            <a:noFill/>
            <a:miter lim="800000"/>
            <a:headEnd/>
            <a:tailEnd/>
          </a:ln>
          <a:effectLst/>
        </p:spPr>
      </p:pic>
      <p:pic>
        <p:nvPicPr>
          <p:cNvPr id="47" name="Picture 2"/>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6550710" y="5257538"/>
            <a:ext cx="1200589" cy="2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16467" y="2288215"/>
            <a:ext cx="588882" cy="568098"/>
          </a:xfrm>
          <a:prstGeom prst="rect">
            <a:avLst/>
          </a:prstGeom>
        </p:spPr>
      </p:pic>
      <p:pic>
        <p:nvPicPr>
          <p:cNvPr id="69" name="Picture 6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496414" y="1856100"/>
            <a:ext cx="1207401" cy="251352"/>
          </a:xfrm>
          <a:prstGeom prst="rect">
            <a:avLst/>
          </a:prstGeom>
        </p:spPr>
      </p:pic>
      <p:pic>
        <p:nvPicPr>
          <p:cNvPr id="80"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6407861" y="2295494"/>
            <a:ext cx="550988" cy="54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5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539550" y="3186172"/>
            <a:ext cx="1327296" cy="191780"/>
          </a:xfrm>
          <a:prstGeom prst="rect">
            <a:avLst/>
          </a:prstGeom>
        </p:spPr>
      </p:pic>
      <p:pic>
        <p:nvPicPr>
          <p:cNvPr id="59" name="Picture 2"/>
          <p:cNvPicPr>
            <a:picLocks noChangeAspect="1" noChangeArrowheads="1"/>
          </p:cNvPicPr>
          <p:nvPr/>
        </p:nvPicPr>
        <p:blipFill>
          <a:blip r:embed="rId31" cstate="print">
            <a:extLst>
              <a:ext uri="{28A0092B-C50C-407E-A947-70E740481C1C}">
                <a14:useLocalDpi xmlns:a14="http://schemas.microsoft.com/office/drawing/2010/main" val="0"/>
              </a:ext>
            </a:extLst>
          </a:blip>
          <a:stretch>
            <a:fillRect/>
          </a:stretch>
        </p:blipFill>
        <p:spPr bwMode="auto">
          <a:xfrm>
            <a:off x="6482391" y="3794409"/>
            <a:ext cx="578355" cy="410390"/>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flipH="1">
            <a:off x="9976173" y="1491536"/>
            <a:ext cx="30499" cy="4718124"/>
          </a:xfrm>
          <a:prstGeom prst="line">
            <a:avLst/>
          </a:prstGeom>
          <a:ln>
            <a:solidFill>
              <a:schemeClr val="accent6"/>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427906" y="1488097"/>
            <a:ext cx="30499" cy="4718124"/>
          </a:xfrm>
          <a:prstGeom prst="line">
            <a:avLst/>
          </a:prstGeom>
          <a:ln>
            <a:solidFill>
              <a:schemeClr val="accent6"/>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336567" y="1489054"/>
            <a:ext cx="30499" cy="4718124"/>
          </a:xfrm>
          <a:prstGeom prst="line">
            <a:avLst/>
          </a:prstGeom>
          <a:ln>
            <a:solidFill>
              <a:schemeClr val="accent6"/>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224784" y="1486921"/>
            <a:ext cx="30499" cy="4718124"/>
          </a:xfrm>
          <a:prstGeom prst="line">
            <a:avLst/>
          </a:prstGeom>
          <a:ln>
            <a:solidFill>
              <a:schemeClr val="accent6"/>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096406" y="1492157"/>
            <a:ext cx="30499" cy="4718124"/>
          </a:xfrm>
          <a:prstGeom prst="line">
            <a:avLst/>
          </a:prstGeom>
          <a:ln>
            <a:solidFill>
              <a:schemeClr val="accent6"/>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1" name="Text Box 11"/>
          <p:cNvSpPr txBox="1">
            <a:spLocks noChangeArrowheads="1"/>
          </p:cNvSpPr>
          <p:nvPr/>
        </p:nvSpPr>
        <p:spPr bwMode="auto">
          <a:xfrm>
            <a:off x="8104551" y="1191695"/>
            <a:ext cx="1901166" cy="338554"/>
          </a:xfrm>
          <a:prstGeom prst="rect">
            <a:avLst/>
          </a:prstGeom>
          <a:noFill/>
          <a:ln w="9525">
            <a:noFill/>
            <a:miter lim="800000"/>
            <a:headEnd/>
            <a:tailEnd/>
          </a:ln>
        </p:spPr>
        <p:txBody>
          <a:bodyPr wrap="square">
            <a:spAutoFit/>
          </a:bodyPr>
          <a:lstStyle/>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Life Sciences</a:t>
            </a:r>
          </a:p>
        </p:txBody>
      </p:sp>
      <p:sp>
        <p:nvSpPr>
          <p:cNvPr id="82" name="Text Box 11"/>
          <p:cNvSpPr txBox="1">
            <a:spLocks noChangeArrowheads="1"/>
          </p:cNvSpPr>
          <p:nvPr/>
        </p:nvSpPr>
        <p:spPr bwMode="auto">
          <a:xfrm>
            <a:off x="10016952" y="1201952"/>
            <a:ext cx="1945962" cy="338554"/>
          </a:xfrm>
          <a:prstGeom prst="rect">
            <a:avLst/>
          </a:prstGeom>
          <a:noFill/>
          <a:ln w="9525">
            <a:noFill/>
            <a:miter lim="800000"/>
            <a:headEnd/>
            <a:tailEnd/>
          </a:ln>
        </p:spPr>
        <p:txBody>
          <a:bodyPr wrap="square">
            <a:spAutoFit/>
          </a:bodyPr>
          <a:lstStyle/>
          <a:p>
            <a:pPr algn="ctr" eaLnBrk="1" hangingPunct="1"/>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Process/Chemical</a:t>
            </a:r>
          </a:p>
        </p:txBody>
      </p:sp>
      <p:pic>
        <p:nvPicPr>
          <p:cNvPr id="85" name="Picture 8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530568" y="2088327"/>
            <a:ext cx="1154895" cy="294498"/>
          </a:xfrm>
          <a:prstGeom prst="rect">
            <a:avLst/>
          </a:prstGeom>
        </p:spPr>
      </p:pic>
      <p:pic>
        <p:nvPicPr>
          <p:cNvPr id="86" name="Picture 2" descr="C:\Users\JMumford\Pictures\Cole Parmer logo.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371987" y="5236379"/>
            <a:ext cx="1420456" cy="26657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748113" y="3150819"/>
            <a:ext cx="815156" cy="726848"/>
          </a:xfrm>
          <a:prstGeom prst="rect">
            <a:avLst/>
          </a:prstGeom>
        </p:spPr>
      </p:pic>
      <p:pic>
        <p:nvPicPr>
          <p:cNvPr id="88" name="Picture 8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8402267" y="5820422"/>
            <a:ext cx="1394018" cy="313654"/>
          </a:xfrm>
          <a:prstGeom prst="rect">
            <a:avLst/>
          </a:prstGeom>
        </p:spPr>
      </p:pic>
      <p:pic>
        <p:nvPicPr>
          <p:cNvPr id="90" name="Picture 89"/>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770369" y="4030198"/>
            <a:ext cx="858170" cy="481655"/>
          </a:xfrm>
          <a:prstGeom prst="rect">
            <a:avLst/>
          </a:prstGeom>
        </p:spPr>
      </p:pic>
      <p:pic>
        <p:nvPicPr>
          <p:cNvPr id="91" name="Picture 2" descr="http://www.greencentrecanada.com/images/Sensient_Logo.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0407172" y="3973978"/>
            <a:ext cx="1247782" cy="25312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p:cNvPicPr>
            <a:picLocks noChangeAspect="1"/>
          </p:cNvPicPr>
          <p:nvPr/>
        </p:nvPicPr>
        <p:blipFill>
          <a:blip r:embed="rId38"/>
          <a:stretch>
            <a:fillRect/>
          </a:stretch>
        </p:blipFill>
        <p:spPr>
          <a:xfrm>
            <a:off x="11239586" y="2571943"/>
            <a:ext cx="607544" cy="319973"/>
          </a:xfrm>
          <a:prstGeom prst="rect">
            <a:avLst/>
          </a:prstGeom>
        </p:spPr>
      </p:pic>
      <p:pic>
        <p:nvPicPr>
          <p:cNvPr id="94" name="Picture 9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801574" y="3436161"/>
            <a:ext cx="994769" cy="330570"/>
          </a:xfrm>
          <a:prstGeom prst="rect">
            <a:avLst/>
          </a:prstGeom>
        </p:spPr>
      </p:pic>
      <p:pic>
        <p:nvPicPr>
          <p:cNvPr id="95" name="Picture 2" descr="Logo of Sonoco"/>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0247667" y="2637193"/>
            <a:ext cx="546650" cy="546651"/>
          </a:xfrm>
          <a:prstGeom prst="rect">
            <a:avLst/>
          </a:prstGeom>
          <a:noFill/>
        </p:spPr>
      </p:pic>
      <p:pic>
        <p:nvPicPr>
          <p:cNvPr id="96" name="Picture 2" descr="http://raycopainting.com/wp-content/uploads/2011/08/KM_Logo-copy.gif"/>
          <p:cNvPicPr>
            <a:picLocks noChangeAspect="1" noChangeArrowheads="1"/>
          </p:cNvPicPr>
          <p:nvPr/>
        </p:nvPicPr>
        <p:blipFill>
          <a:blip r:embed="rId41" cstate="hqprint">
            <a:extLst>
              <a:ext uri="{28A0092B-C50C-407E-A947-70E740481C1C}">
                <a14:useLocalDpi xmlns:a14="http://schemas.microsoft.com/office/drawing/2010/main" val="0"/>
              </a:ext>
            </a:extLst>
          </a:blip>
          <a:srcRect/>
          <a:stretch>
            <a:fillRect/>
          </a:stretch>
        </p:blipFill>
        <p:spPr bwMode="auto">
          <a:xfrm>
            <a:off x="10514629" y="4490640"/>
            <a:ext cx="866187" cy="37390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p:cNvPicPr>
            <a:picLocks noChangeAspect="1"/>
          </p:cNvPicPr>
          <p:nvPr/>
        </p:nvPicPr>
        <p:blipFill>
          <a:blip r:embed="rId42"/>
          <a:stretch>
            <a:fillRect/>
          </a:stretch>
        </p:blipFill>
        <p:spPr>
          <a:xfrm>
            <a:off x="1697168" y="2788923"/>
            <a:ext cx="452684" cy="450112"/>
          </a:xfrm>
          <a:prstGeom prst="rect">
            <a:avLst/>
          </a:prstGeom>
        </p:spPr>
      </p:pic>
      <p:pic>
        <p:nvPicPr>
          <p:cNvPr id="99" name="Picture 6" descr="Image result for citgo high res logo"/>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23109" t="12610" r="23660" b="12151"/>
          <a:stretch/>
        </p:blipFill>
        <p:spPr bwMode="auto">
          <a:xfrm>
            <a:off x="10529812" y="1898419"/>
            <a:ext cx="501251" cy="53177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406083" y="4930234"/>
            <a:ext cx="1257982" cy="450317"/>
          </a:xfrm>
          <a:prstGeom prst="rect">
            <a:avLst/>
          </a:prstGeom>
        </p:spPr>
      </p:pic>
      <p:pic>
        <p:nvPicPr>
          <p:cNvPr id="3" name="Picture 2">
            <a:extLst>
              <a:ext uri="{FF2B5EF4-FFF2-40B4-BE49-F238E27FC236}">
                <a16:creationId xmlns:a16="http://schemas.microsoft.com/office/drawing/2014/main" id="{52A53E6C-5380-491F-B517-9C492174B445}"/>
              </a:ext>
            </a:extLst>
          </p:cNvPr>
          <p:cNvPicPr>
            <a:picLocks noChangeAspect="1"/>
          </p:cNvPicPr>
          <p:nvPr/>
        </p:nvPicPr>
        <p:blipFill>
          <a:blip r:embed="rId45"/>
          <a:stretch>
            <a:fillRect/>
          </a:stretch>
        </p:blipFill>
        <p:spPr>
          <a:xfrm>
            <a:off x="10770254" y="5522757"/>
            <a:ext cx="1036410" cy="390178"/>
          </a:xfrm>
          <a:prstGeom prst="rect">
            <a:avLst/>
          </a:prstGeom>
        </p:spPr>
      </p:pic>
      <p:pic>
        <p:nvPicPr>
          <p:cNvPr id="4" name="Picture 3">
            <a:extLst>
              <a:ext uri="{FF2B5EF4-FFF2-40B4-BE49-F238E27FC236}">
                <a16:creationId xmlns:a16="http://schemas.microsoft.com/office/drawing/2014/main" id="{6DC167A5-BE3A-4BF5-B9D8-8D24E78225D7}"/>
              </a:ext>
            </a:extLst>
          </p:cNvPr>
          <p:cNvPicPr>
            <a:picLocks noChangeAspect="1"/>
          </p:cNvPicPr>
          <p:nvPr/>
        </p:nvPicPr>
        <p:blipFill>
          <a:blip r:embed="rId46"/>
          <a:stretch>
            <a:fillRect/>
          </a:stretch>
        </p:blipFill>
        <p:spPr>
          <a:xfrm>
            <a:off x="400962" y="3613448"/>
            <a:ext cx="792155" cy="391994"/>
          </a:xfrm>
          <a:prstGeom prst="rect">
            <a:avLst/>
          </a:prstGeom>
        </p:spPr>
      </p:pic>
      <p:pic>
        <p:nvPicPr>
          <p:cNvPr id="7" name="Picture 6">
            <a:extLst>
              <a:ext uri="{FF2B5EF4-FFF2-40B4-BE49-F238E27FC236}">
                <a16:creationId xmlns:a16="http://schemas.microsoft.com/office/drawing/2014/main" id="{0DF9FD6E-58A6-4F6D-83FD-0F91A634A8E2}"/>
              </a:ext>
            </a:extLst>
          </p:cNvPr>
          <p:cNvPicPr>
            <a:picLocks noChangeAspect="1"/>
          </p:cNvPicPr>
          <p:nvPr/>
        </p:nvPicPr>
        <p:blipFill>
          <a:blip r:embed="rId47"/>
          <a:stretch>
            <a:fillRect/>
          </a:stretch>
        </p:blipFill>
        <p:spPr>
          <a:xfrm>
            <a:off x="8475894" y="2619241"/>
            <a:ext cx="1292353" cy="457200"/>
          </a:xfrm>
          <a:prstGeom prst="rect">
            <a:avLst/>
          </a:prstGeom>
        </p:spPr>
      </p:pic>
      <p:pic>
        <p:nvPicPr>
          <p:cNvPr id="8" name="Picture 7">
            <a:extLst>
              <a:ext uri="{FF2B5EF4-FFF2-40B4-BE49-F238E27FC236}">
                <a16:creationId xmlns:a16="http://schemas.microsoft.com/office/drawing/2014/main" id="{9DE1CC00-5CAC-4A1E-8ACA-480CD2AC1D85}"/>
              </a:ext>
            </a:extLst>
          </p:cNvPr>
          <p:cNvPicPr>
            <a:picLocks noChangeAspect="1"/>
          </p:cNvPicPr>
          <p:nvPr/>
        </p:nvPicPr>
        <p:blipFill>
          <a:blip r:embed="rId48"/>
          <a:stretch>
            <a:fillRect/>
          </a:stretch>
        </p:blipFill>
        <p:spPr>
          <a:xfrm>
            <a:off x="8800630" y="4568597"/>
            <a:ext cx="696123" cy="578350"/>
          </a:xfrm>
          <a:prstGeom prst="rect">
            <a:avLst/>
          </a:prstGeom>
        </p:spPr>
      </p:pic>
      <p:pic>
        <p:nvPicPr>
          <p:cNvPr id="89" name="Picture 42"/>
          <p:cNvPicPr>
            <a:picLocks noChangeAspect="1" noChangeArrowheads="1"/>
          </p:cNvPicPr>
          <p:nvPr/>
        </p:nvPicPr>
        <p:blipFill>
          <a:blip r:embed="rId49" cstate="print">
            <a:extLst>
              <a:ext uri="{28A0092B-C50C-407E-A947-70E740481C1C}">
                <a14:useLocalDpi xmlns:a14="http://schemas.microsoft.com/office/drawing/2010/main" val="0"/>
              </a:ext>
            </a:extLst>
          </a:blip>
          <a:stretch>
            <a:fillRect/>
          </a:stretch>
        </p:blipFill>
        <p:spPr bwMode="auto">
          <a:xfrm>
            <a:off x="6888095" y="4535525"/>
            <a:ext cx="551038" cy="5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568460" y="4411024"/>
            <a:ext cx="702065" cy="702065"/>
          </a:xfrm>
          <a:prstGeom prst="rect">
            <a:avLst/>
          </a:prstGeom>
        </p:spPr>
      </p:pic>
      <p:pic>
        <p:nvPicPr>
          <p:cNvPr id="73" name="Picture 72"/>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729221" y="2566218"/>
            <a:ext cx="1353125" cy="325698"/>
          </a:xfrm>
          <a:prstGeom prst="rect">
            <a:avLst/>
          </a:prstGeom>
        </p:spPr>
      </p:pic>
      <p:pic>
        <p:nvPicPr>
          <p:cNvPr id="97" name="Picture 8"/>
          <p:cNvPicPr>
            <a:picLocks noChangeAspect="1" noChangeArrowheads="1"/>
          </p:cNvPicPr>
          <p:nvPr/>
        </p:nvPicPr>
        <p:blipFill rotWithShape="1">
          <a:blip r:embed="rId52">
            <a:extLst>
              <a:ext uri="{28A0092B-C50C-407E-A947-70E740481C1C}">
                <a14:useLocalDpi xmlns:a14="http://schemas.microsoft.com/office/drawing/2010/main" val="0"/>
              </a:ext>
            </a:extLst>
          </a:blip>
          <a:srcRect t="37976" b="36725"/>
          <a:stretch/>
        </p:blipFill>
        <p:spPr bwMode="auto">
          <a:xfrm>
            <a:off x="4434086" y="2478952"/>
            <a:ext cx="1790697" cy="45302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p:cNvPicPr>
            <a:picLocks noChangeAspect="1"/>
          </p:cNvPicPr>
          <p:nvPr/>
        </p:nvPicPr>
        <p:blipFill>
          <a:blip r:embed="rId53" cstate="hqprint">
            <a:extLst>
              <a:ext uri="{28A0092B-C50C-407E-A947-70E740481C1C}">
                <a14:useLocalDpi xmlns:a14="http://schemas.microsoft.com/office/drawing/2010/main" val="0"/>
              </a:ext>
            </a:extLst>
          </a:blip>
          <a:stretch>
            <a:fillRect/>
          </a:stretch>
        </p:blipFill>
        <p:spPr>
          <a:xfrm>
            <a:off x="6531238" y="5825328"/>
            <a:ext cx="1258715" cy="313420"/>
          </a:xfrm>
          <a:prstGeom prst="rect">
            <a:avLst/>
          </a:prstGeom>
        </p:spPr>
      </p:pic>
      <p:pic>
        <p:nvPicPr>
          <p:cNvPr id="103" name="Picture 102"/>
          <p:cNvPicPr>
            <a:picLocks noChangeAspect="1"/>
          </p:cNvPicPr>
          <p:nvPr/>
        </p:nvPicPr>
        <p:blipFill>
          <a:blip r:embed="rId54"/>
          <a:stretch>
            <a:fillRect/>
          </a:stretch>
        </p:blipFill>
        <p:spPr>
          <a:xfrm>
            <a:off x="4674806" y="3963733"/>
            <a:ext cx="1304214" cy="257169"/>
          </a:xfrm>
          <a:prstGeom prst="rect">
            <a:avLst/>
          </a:prstGeom>
        </p:spPr>
      </p:pic>
      <p:pic>
        <p:nvPicPr>
          <p:cNvPr id="76" name="Picture 75">
            <a:extLst>
              <a:ext uri="{FF2B5EF4-FFF2-40B4-BE49-F238E27FC236}">
                <a16:creationId xmlns:a16="http://schemas.microsoft.com/office/drawing/2014/main" id="{B50858B4-AD5D-4A2F-9EB6-E382C0874F9F}"/>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2613411" y="5606243"/>
            <a:ext cx="898267" cy="432402"/>
          </a:xfrm>
          <a:prstGeom prst="rect">
            <a:avLst/>
          </a:prstGeom>
        </p:spPr>
      </p:pic>
      <p:pic>
        <p:nvPicPr>
          <p:cNvPr id="105" name="Picture 2" descr="https://seeklogo.com/images/C/canada-goose-logo-10FBC2290D-seeklogo.com.png"/>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3651265" y="5578328"/>
            <a:ext cx="520984" cy="5352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6AA865E-2406-1E4F-BC1D-E63C312961C6}"/>
              </a:ext>
            </a:extLst>
          </p:cNvPr>
          <p:cNvSpPr>
            <a:spLocks noGrp="1"/>
          </p:cNvSpPr>
          <p:nvPr>
            <p:ph type="sldNum" sz="quarter" idx="10"/>
          </p:nvPr>
        </p:nvSpPr>
        <p:spPr/>
        <p:txBody>
          <a:bodyPr/>
          <a:lstStyle/>
          <a:p>
            <a:fld id="{A40B1F12-009D-494E-82E1-0A71D80A53C9}" type="slidenum">
              <a:rPr lang="en-US" smtClean="0"/>
              <a:t>9</a:t>
            </a:fld>
            <a:endParaRPr lang="en-US" dirty="0"/>
          </a:p>
        </p:txBody>
      </p:sp>
    </p:spTree>
    <p:extLst>
      <p:ext uri="{BB962C8B-B14F-4D97-AF65-F5344CB8AC3E}">
        <p14:creationId xmlns:p14="http://schemas.microsoft.com/office/powerpoint/2010/main" val="139708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595959"/>
      </a:accent1>
      <a:accent2>
        <a:srgbClr val="F7941D"/>
      </a:accent2>
      <a:accent3>
        <a:srgbClr val="255786"/>
      </a:accent3>
      <a:accent4>
        <a:srgbClr val="CE123C"/>
      </a:accent4>
      <a:accent5>
        <a:srgbClr val="00B9AD"/>
      </a:accent5>
      <a:accent6>
        <a:srgbClr val="8DC63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AMSWA IR 1-7-19 (002).potx [Read-Only]" id="{62D5D554-EA14-479A-A5F8-B338B66AD7B9}" vid="{684855C5-2889-43A2-A539-8F2965EA2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4446</TotalTime>
  <Words>1963</Words>
  <Application>Microsoft Office PowerPoint</Application>
  <PresentationFormat>Widescreen</PresentationFormat>
  <Paragraphs>246</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Segoe UI</vt:lpstr>
      <vt:lpstr>Segoe UI Black</vt:lpstr>
      <vt:lpstr>Segoe UI Semibold</vt:lpstr>
      <vt:lpstr>Trebuchet MS</vt:lpstr>
      <vt:lpstr>Wingdings</vt:lpstr>
      <vt:lpstr>Office Theme</vt:lpstr>
      <vt:lpstr>Leading Global Provider of  Supply Chain Management Solutions    </vt:lpstr>
      <vt:lpstr>Forward Looking Statements</vt:lpstr>
      <vt:lpstr>Investment Highlights</vt:lpstr>
      <vt:lpstr>Company Overview  </vt:lpstr>
      <vt:lpstr>Supply Chain Software Overview</vt:lpstr>
      <vt:lpstr>Supply Chain Management Growth</vt:lpstr>
      <vt:lpstr>Logility: 2019 Gartner S&amp;OP Magic Quadrant</vt:lpstr>
      <vt:lpstr>Digital Supply Chain Platform &amp; Industry Verticals</vt:lpstr>
      <vt:lpstr>Diversified Customer Base</vt:lpstr>
      <vt:lpstr>Forces Redefining Supply Chain and Business Planning</vt:lpstr>
      <vt:lpstr>PowerPoint Presentation</vt:lpstr>
      <vt:lpstr>Powering the Digital Supply Chain from Concept to Customer</vt:lpstr>
      <vt:lpstr>Supply Chain Digital Twin for Continuous Planning</vt:lpstr>
      <vt:lpstr>Automating Planning and Decision Support </vt:lpstr>
      <vt:lpstr>PowerPoint Presentation</vt:lpstr>
      <vt:lpstr>Investing for the Future  as of 1/31/20</vt:lpstr>
      <vt:lpstr>PowerPoint Presentation</vt:lpstr>
      <vt:lpstr> Financial Summary   </vt:lpstr>
      <vt:lpstr>Revenue Contributions</vt:lpstr>
      <vt:lpstr>Transition to the Cloud</vt:lpstr>
      <vt:lpstr>Rising Mix of Recurring Revenue</vt:lpstr>
      <vt:lpstr>Growing Subscription Revenue Stream </vt:lpstr>
      <vt:lpstr>Gross Margin Expansion</vt:lpstr>
      <vt:lpstr>Sustained Profitability Amidst Cloud Transition</vt:lpstr>
      <vt:lpstr>Improved Visibility from Backlog Growth</vt:lpstr>
      <vt:lpstr>Current Valuation Metrics</vt:lpstr>
      <vt:lpstr>NASDAQ: AMSWA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Global Provider of  Supply Chain Management Solutions    NASDAQ: AMSWA</dc:title>
  <dc:creator>Kevin Liu</dc:creator>
  <cp:lastModifiedBy>McManus, Pat</cp:lastModifiedBy>
  <cp:revision>160</cp:revision>
  <cp:lastPrinted>2020-06-09T13:16:27Z</cp:lastPrinted>
  <dcterms:created xsi:type="dcterms:W3CDTF">2019-01-23T17:43:25Z</dcterms:created>
  <dcterms:modified xsi:type="dcterms:W3CDTF">2020-06-10T17:53:02Z</dcterms:modified>
</cp:coreProperties>
</file>